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90" r:id="rId1"/>
  </p:sldMasterIdLst>
  <p:notesMasterIdLst>
    <p:notesMasterId r:id="rId78"/>
  </p:notesMasterIdLst>
  <p:sldIdLst>
    <p:sldId id="256" r:id="rId2"/>
    <p:sldId id="446" r:id="rId3"/>
    <p:sldId id="257" r:id="rId4"/>
    <p:sldId id="384" r:id="rId5"/>
    <p:sldId id="377" r:id="rId6"/>
    <p:sldId id="385" r:id="rId7"/>
    <p:sldId id="378" r:id="rId8"/>
    <p:sldId id="386" r:id="rId9"/>
    <p:sldId id="379" r:id="rId10"/>
    <p:sldId id="387" r:id="rId11"/>
    <p:sldId id="380" r:id="rId12"/>
    <p:sldId id="417" r:id="rId13"/>
    <p:sldId id="300" r:id="rId14"/>
    <p:sldId id="418" r:id="rId15"/>
    <p:sldId id="389" r:id="rId16"/>
    <p:sldId id="419" r:id="rId17"/>
    <p:sldId id="390" r:id="rId18"/>
    <p:sldId id="420" r:id="rId19"/>
    <p:sldId id="391" r:id="rId20"/>
    <p:sldId id="421" r:id="rId21"/>
    <p:sldId id="392" r:id="rId22"/>
    <p:sldId id="422" r:id="rId23"/>
    <p:sldId id="393" r:id="rId24"/>
    <p:sldId id="423" r:id="rId25"/>
    <p:sldId id="395" r:id="rId26"/>
    <p:sldId id="424" r:id="rId27"/>
    <p:sldId id="396" r:id="rId28"/>
    <p:sldId id="425" r:id="rId29"/>
    <p:sldId id="397" r:id="rId30"/>
    <p:sldId id="426" r:id="rId31"/>
    <p:sldId id="398" r:id="rId32"/>
    <p:sldId id="427" r:id="rId33"/>
    <p:sldId id="399" r:id="rId34"/>
    <p:sldId id="428" r:id="rId35"/>
    <p:sldId id="400" r:id="rId36"/>
    <p:sldId id="429" r:id="rId37"/>
    <p:sldId id="401" r:id="rId38"/>
    <p:sldId id="430" r:id="rId39"/>
    <p:sldId id="402" r:id="rId40"/>
    <p:sldId id="431" r:id="rId41"/>
    <p:sldId id="405" r:id="rId42"/>
    <p:sldId id="432" r:id="rId43"/>
    <p:sldId id="406" r:id="rId44"/>
    <p:sldId id="433" r:id="rId45"/>
    <p:sldId id="407" r:id="rId46"/>
    <p:sldId id="434" r:id="rId47"/>
    <p:sldId id="409" r:id="rId48"/>
    <p:sldId id="435" r:id="rId49"/>
    <p:sldId id="410" r:id="rId50"/>
    <p:sldId id="436" r:id="rId51"/>
    <p:sldId id="411" r:id="rId52"/>
    <p:sldId id="437" r:id="rId53"/>
    <p:sldId id="412" r:id="rId54"/>
    <p:sldId id="438" r:id="rId55"/>
    <p:sldId id="413" r:id="rId56"/>
    <p:sldId id="439" r:id="rId57"/>
    <p:sldId id="414" r:id="rId58"/>
    <p:sldId id="440" r:id="rId59"/>
    <p:sldId id="415" r:id="rId60"/>
    <p:sldId id="441" r:id="rId61"/>
    <p:sldId id="416" r:id="rId62"/>
    <p:sldId id="442" r:id="rId63"/>
    <p:sldId id="404" r:id="rId64"/>
    <p:sldId id="443" r:id="rId65"/>
    <p:sldId id="403" r:id="rId66"/>
    <p:sldId id="444" r:id="rId67"/>
    <p:sldId id="388" r:id="rId68"/>
    <p:sldId id="445" r:id="rId69"/>
    <p:sldId id="328" r:id="rId70"/>
    <p:sldId id="383" r:id="rId71"/>
    <p:sldId id="334" r:id="rId72"/>
    <p:sldId id="382" r:id="rId73"/>
    <p:sldId id="335" r:id="rId74"/>
    <p:sldId id="381" r:id="rId75"/>
    <p:sldId id="376" r:id="rId76"/>
    <p:sldId id="351" r:id="rId77"/>
  </p:sldIdLst>
  <p:sldSz cx="7775575" cy="5616575"/>
  <p:notesSz cx="6858000" cy="9144000"/>
  <p:embeddedFontLst>
    <p:embeddedFont>
      <p:font typeface="Calibri" panose="020F0502020204030204" pitchFamily="34" charset="0"/>
      <p:regular r:id="rId79"/>
      <p:bold r:id="rId80"/>
      <p:italic r:id="rId81"/>
      <p:boldItalic r:id="rId82"/>
    </p:embeddedFont>
    <p:embeddedFont>
      <p:font typeface="Calibri Light" panose="020F0302020204030204" pitchFamily="34" charset="0"/>
      <p:regular r:id="rId83"/>
      <p:italic r:id="rId84"/>
    </p:embeddedFont>
    <p:embeddedFont>
      <p:font typeface="Marvel" pitchFamily="2" charset="0"/>
      <p:regular r:id="rId85"/>
    </p:embeddedFont>
    <p:embeddedFont>
      <p:font typeface="Segoe UI" panose="020B0502040204020203" pitchFamily="34" charset="0"/>
      <p:regular r:id="rId86"/>
      <p:bold r:id="rId87"/>
      <p:italic r:id="rId88"/>
      <p:boldItalic r:id="rId89"/>
    </p:embeddedFont>
    <p:embeddedFont>
      <p:font typeface="Ubuntu" panose="020B0504030602030204" pitchFamily="34" charset="0"/>
      <p:regular r:id="rId90"/>
      <p:bold r:id="rId91"/>
      <p:italic r:id="rId92"/>
      <p:boldItalic r:id="rId93"/>
    </p:embeddedFont>
    <p:embeddedFont>
      <p:font typeface="Ubuntu Light" panose="020B0304030602030204" pitchFamily="34" charset="0"/>
      <p:regular r:id="rId94"/>
      <p:italic r:id="rId95"/>
    </p:embeddedFont>
  </p:embeddedFontLst>
  <p:defaultTextStyle>
    <a:defPPr>
      <a:defRPr lang="en-US"/>
    </a:defPPr>
    <a:lvl1pPr marL="0" algn="l" defTabSz="472516" rtl="0" eaLnBrk="1" latinLnBrk="0" hangingPunct="1">
      <a:defRPr sz="1860" kern="1200">
        <a:solidFill>
          <a:schemeClr val="tx1"/>
        </a:solidFill>
        <a:latin typeface="+mn-lt"/>
        <a:ea typeface="+mn-ea"/>
        <a:cs typeface="+mn-cs"/>
      </a:defRPr>
    </a:lvl1pPr>
    <a:lvl2pPr marL="472516" algn="l" defTabSz="472516" rtl="0" eaLnBrk="1" latinLnBrk="0" hangingPunct="1">
      <a:defRPr sz="1860" kern="1200">
        <a:solidFill>
          <a:schemeClr val="tx1"/>
        </a:solidFill>
        <a:latin typeface="+mn-lt"/>
        <a:ea typeface="+mn-ea"/>
        <a:cs typeface="+mn-cs"/>
      </a:defRPr>
    </a:lvl2pPr>
    <a:lvl3pPr marL="945032" algn="l" defTabSz="472516" rtl="0" eaLnBrk="1" latinLnBrk="0" hangingPunct="1">
      <a:defRPr sz="1860" kern="1200">
        <a:solidFill>
          <a:schemeClr val="tx1"/>
        </a:solidFill>
        <a:latin typeface="+mn-lt"/>
        <a:ea typeface="+mn-ea"/>
        <a:cs typeface="+mn-cs"/>
      </a:defRPr>
    </a:lvl3pPr>
    <a:lvl4pPr marL="1417549" algn="l" defTabSz="472516" rtl="0" eaLnBrk="1" latinLnBrk="0" hangingPunct="1">
      <a:defRPr sz="1860" kern="1200">
        <a:solidFill>
          <a:schemeClr val="tx1"/>
        </a:solidFill>
        <a:latin typeface="+mn-lt"/>
        <a:ea typeface="+mn-ea"/>
        <a:cs typeface="+mn-cs"/>
      </a:defRPr>
    </a:lvl4pPr>
    <a:lvl5pPr marL="1890065" algn="l" defTabSz="472516" rtl="0" eaLnBrk="1" latinLnBrk="0" hangingPunct="1">
      <a:defRPr sz="1860" kern="1200">
        <a:solidFill>
          <a:schemeClr val="tx1"/>
        </a:solidFill>
        <a:latin typeface="+mn-lt"/>
        <a:ea typeface="+mn-ea"/>
        <a:cs typeface="+mn-cs"/>
      </a:defRPr>
    </a:lvl5pPr>
    <a:lvl6pPr marL="2362581" algn="l" defTabSz="472516" rtl="0" eaLnBrk="1" latinLnBrk="0" hangingPunct="1">
      <a:defRPr sz="1860" kern="1200">
        <a:solidFill>
          <a:schemeClr val="tx1"/>
        </a:solidFill>
        <a:latin typeface="+mn-lt"/>
        <a:ea typeface="+mn-ea"/>
        <a:cs typeface="+mn-cs"/>
      </a:defRPr>
    </a:lvl6pPr>
    <a:lvl7pPr marL="2835097" algn="l" defTabSz="472516" rtl="0" eaLnBrk="1" latinLnBrk="0" hangingPunct="1">
      <a:defRPr sz="1860" kern="1200">
        <a:solidFill>
          <a:schemeClr val="tx1"/>
        </a:solidFill>
        <a:latin typeface="+mn-lt"/>
        <a:ea typeface="+mn-ea"/>
        <a:cs typeface="+mn-cs"/>
      </a:defRPr>
    </a:lvl7pPr>
    <a:lvl8pPr marL="3307613" algn="l" defTabSz="472516" rtl="0" eaLnBrk="1" latinLnBrk="0" hangingPunct="1">
      <a:defRPr sz="1860" kern="1200">
        <a:solidFill>
          <a:schemeClr val="tx1"/>
        </a:solidFill>
        <a:latin typeface="+mn-lt"/>
        <a:ea typeface="+mn-ea"/>
        <a:cs typeface="+mn-cs"/>
      </a:defRPr>
    </a:lvl8pPr>
    <a:lvl9pPr marL="3780130" algn="l" defTabSz="472516" rtl="0" eaLnBrk="1" latinLnBrk="0" hangingPunct="1">
      <a:defRPr sz="1860" kern="1200">
        <a:solidFill>
          <a:schemeClr val="tx1"/>
        </a:solidFill>
        <a:latin typeface="+mn-lt"/>
        <a:ea typeface="+mn-ea"/>
        <a:cs typeface="+mn-cs"/>
      </a:defRPr>
    </a:lvl9pPr>
  </p:defaultTextStyle>
  <p:extLst>
    <p:ext uri="{EFAFB233-063F-42B5-8137-9DF3F51BA10A}">
      <p15:sldGuideLst xmlns:p15="http://schemas.microsoft.com/office/powerpoint/2012/main">
        <p15:guide id="1" pos="136" userDrawn="1">
          <p15:clr>
            <a:srgbClr val="A4A3A4"/>
          </p15:clr>
        </p15:guide>
        <p15:guide id="2" pos="4762" userDrawn="1">
          <p15:clr>
            <a:srgbClr val="A4A3A4"/>
          </p15:clr>
        </p15:guide>
        <p15:guide id="3" orient="horz" pos="176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joerd Kranendonk" initials="SK" lastIdx="1" clrIdx="0">
    <p:extLst>
      <p:ext uri="{19B8F6BF-5375-455C-9EA6-DF929625EA0E}">
        <p15:presenceInfo xmlns:p15="http://schemas.microsoft.com/office/powerpoint/2012/main" userId="acef0a9426a7f6d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8445"/>
    <a:srgbClr val="FFC2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755"/>
    <p:restoredTop sz="96327"/>
  </p:normalViewPr>
  <p:slideViewPr>
    <p:cSldViewPr snapToGrid="0" snapToObjects="1">
      <p:cViewPr varScale="1">
        <p:scale>
          <a:sx n="151" d="100"/>
          <a:sy n="151" d="100"/>
        </p:scale>
        <p:origin x="1224" y="192"/>
      </p:cViewPr>
      <p:guideLst>
        <p:guide pos="136"/>
        <p:guide pos="4762"/>
        <p:guide orient="horz" pos="1769"/>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6.fntdata"/><Relationship Id="rId89" Type="http://schemas.openxmlformats.org/officeDocument/2006/relationships/font" Target="fonts/font11.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1.fntdata"/><Relationship Id="rId5" Type="http://schemas.openxmlformats.org/officeDocument/2006/relationships/slide" Target="slides/slide4.xml"/><Relationship Id="rId90" Type="http://schemas.openxmlformats.org/officeDocument/2006/relationships/font" Target="fonts/font12.fntdata"/><Relationship Id="rId95" Type="http://schemas.openxmlformats.org/officeDocument/2006/relationships/font" Target="fonts/font17.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2.fntdata"/><Relationship Id="rId85"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5.fntdata"/><Relationship Id="rId88" Type="http://schemas.openxmlformats.org/officeDocument/2006/relationships/font" Target="fonts/font10.fntdata"/><Relationship Id="rId91" Type="http://schemas.openxmlformats.org/officeDocument/2006/relationships/font" Target="fonts/font13.fntdata"/><Relationship Id="rId9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font" Target="fonts/font3.fntdata"/><Relationship Id="rId86" Type="http://schemas.openxmlformats.org/officeDocument/2006/relationships/font" Target="fonts/font8.fntdata"/><Relationship Id="rId94" Type="http://schemas.openxmlformats.org/officeDocument/2006/relationships/font" Target="fonts/font16.fntdata"/><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9.fntdata"/><Relationship Id="rId61" Type="http://schemas.openxmlformats.org/officeDocument/2006/relationships/slide" Target="slides/slide60.xml"/><Relationship Id="rId82"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5.fntdata"/><Relationship Id="rId98"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19 37 511,'0'0'0,"-4"-7"0,0-1 0,0-1 512,1 3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25/05/2022</a:t>
            </a:fld>
            <a:endParaRPr lang="en-NL"/>
          </a:p>
        </p:txBody>
      </p:sp>
      <p:sp>
        <p:nvSpPr>
          <p:cNvPr id="4" name="Slide Image Placeholder 3"/>
          <p:cNvSpPr>
            <a:spLocks noGrp="1" noRot="1" noChangeAspect="1"/>
          </p:cNvSpPr>
          <p:nvPr>
            <p:ph type="sldImg" idx="2"/>
          </p:nvPr>
        </p:nvSpPr>
        <p:spPr>
          <a:xfrm>
            <a:off x="1292225" y="1143000"/>
            <a:ext cx="427355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42779" rtl="0" eaLnBrk="1" latinLnBrk="0" hangingPunct="1">
      <a:defRPr sz="844" kern="1200">
        <a:solidFill>
          <a:schemeClr val="tx1"/>
        </a:solidFill>
        <a:latin typeface="+mn-lt"/>
        <a:ea typeface="+mn-ea"/>
        <a:cs typeface="+mn-cs"/>
      </a:defRPr>
    </a:lvl1pPr>
    <a:lvl2pPr marL="321389" algn="l" defTabSz="642779" rtl="0" eaLnBrk="1" latinLnBrk="0" hangingPunct="1">
      <a:defRPr sz="844" kern="1200">
        <a:solidFill>
          <a:schemeClr val="tx1"/>
        </a:solidFill>
        <a:latin typeface="+mn-lt"/>
        <a:ea typeface="+mn-ea"/>
        <a:cs typeface="+mn-cs"/>
      </a:defRPr>
    </a:lvl2pPr>
    <a:lvl3pPr marL="642779" algn="l" defTabSz="642779" rtl="0" eaLnBrk="1" latinLnBrk="0" hangingPunct="1">
      <a:defRPr sz="844" kern="1200">
        <a:solidFill>
          <a:schemeClr val="tx1"/>
        </a:solidFill>
        <a:latin typeface="+mn-lt"/>
        <a:ea typeface="+mn-ea"/>
        <a:cs typeface="+mn-cs"/>
      </a:defRPr>
    </a:lvl3pPr>
    <a:lvl4pPr marL="964167" algn="l" defTabSz="642779" rtl="0" eaLnBrk="1" latinLnBrk="0" hangingPunct="1">
      <a:defRPr sz="844" kern="1200">
        <a:solidFill>
          <a:schemeClr val="tx1"/>
        </a:solidFill>
        <a:latin typeface="+mn-lt"/>
        <a:ea typeface="+mn-ea"/>
        <a:cs typeface="+mn-cs"/>
      </a:defRPr>
    </a:lvl4pPr>
    <a:lvl5pPr marL="1285557" algn="l" defTabSz="642779" rtl="0" eaLnBrk="1" latinLnBrk="0" hangingPunct="1">
      <a:defRPr sz="844" kern="1200">
        <a:solidFill>
          <a:schemeClr val="tx1"/>
        </a:solidFill>
        <a:latin typeface="+mn-lt"/>
        <a:ea typeface="+mn-ea"/>
        <a:cs typeface="+mn-cs"/>
      </a:defRPr>
    </a:lvl5pPr>
    <a:lvl6pPr marL="1606946" algn="l" defTabSz="642779" rtl="0" eaLnBrk="1" latinLnBrk="0" hangingPunct="1">
      <a:defRPr sz="844" kern="1200">
        <a:solidFill>
          <a:schemeClr val="tx1"/>
        </a:solidFill>
        <a:latin typeface="+mn-lt"/>
        <a:ea typeface="+mn-ea"/>
        <a:cs typeface="+mn-cs"/>
      </a:defRPr>
    </a:lvl6pPr>
    <a:lvl7pPr marL="1928336" algn="l" defTabSz="642779" rtl="0" eaLnBrk="1" latinLnBrk="0" hangingPunct="1">
      <a:defRPr sz="844" kern="1200">
        <a:solidFill>
          <a:schemeClr val="tx1"/>
        </a:solidFill>
        <a:latin typeface="+mn-lt"/>
        <a:ea typeface="+mn-ea"/>
        <a:cs typeface="+mn-cs"/>
      </a:defRPr>
    </a:lvl7pPr>
    <a:lvl8pPr marL="2249725" algn="l" defTabSz="642779" rtl="0" eaLnBrk="1" latinLnBrk="0" hangingPunct="1">
      <a:defRPr sz="844" kern="1200">
        <a:solidFill>
          <a:schemeClr val="tx1"/>
        </a:solidFill>
        <a:latin typeface="+mn-lt"/>
        <a:ea typeface="+mn-ea"/>
        <a:cs typeface="+mn-cs"/>
      </a:defRPr>
    </a:lvl8pPr>
    <a:lvl9pPr marL="2571114" algn="l" defTabSz="642779" rtl="0" eaLnBrk="1" latinLnBrk="0" hangingPunct="1">
      <a:defRPr sz="84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273550"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75</a:t>
            </a:fld>
            <a:endParaRPr lang="en-NL"/>
          </a:p>
        </p:txBody>
      </p:sp>
    </p:spTree>
    <p:extLst>
      <p:ext uri="{BB962C8B-B14F-4D97-AF65-F5344CB8AC3E}">
        <p14:creationId xmlns:p14="http://schemas.microsoft.com/office/powerpoint/2010/main" val="37127675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F Title card w/ log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AC07B-52E2-6D66-62E7-40313DB8CAEE}"/>
              </a:ext>
            </a:extLst>
          </p:cNvPr>
          <p:cNvSpPr/>
          <p:nvPr userDrawn="1"/>
        </p:nvSpPr>
        <p:spPr>
          <a:xfrm>
            <a:off x="511508" y="532284"/>
            <a:ext cx="6748606" cy="4552006"/>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875">
              <a:latin typeface="Marvel" pitchFamily="2" charset="0"/>
            </a:endParaRPr>
          </a:p>
        </p:txBody>
      </p:sp>
      <p:pic>
        <p:nvPicPr>
          <p:cNvPr id="7" name="Picture 6" descr="A picture containing food, drawing&#10;&#10;Description automatically generated">
            <a:extLst>
              <a:ext uri="{FF2B5EF4-FFF2-40B4-BE49-F238E27FC236}">
                <a16:creationId xmlns:a16="http://schemas.microsoft.com/office/drawing/2014/main" id="{C562DB54-7D46-AF1C-16F4-6A26C46AC8BB}"/>
              </a:ext>
            </a:extLst>
          </p:cNvPr>
          <p:cNvPicPr>
            <a:picLocks noChangeAspect="1"/>
          </p:cNvPicPr>
          <p:nvPr userDrawn="1"/>
        </p:nvPicPr>
        <p:blipFill>
          <a:blip r:embed="rId3"/>
          <a:stretch>
            <a:fillRect/>
          </a:stretch>
        </p:blipFill>
        <p:spPr>
          <a:xfrm>
            <a:off x="4796500" y="3116553"/>
            <a:ext cx="2767271" cy="2491031"/>
          </a:xfrm>
          <a:prstGeom prst="rect">
            <a:avLst/>
          </a:prstGeom>
        </p:spPr>
      </p:pic>
    </p:spTree>
    <p:extLst>
      <p:ext uri="{BB962C8B-B14F-4D97-AF65-F5344CB8AC3E}">
        <p14:creationId xmlns:p14="http://schemas.microsoft.com/office/powerpoint/2010/main" val="4000752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SF Green Card doub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318984"/>
            <a:ext cx="1849858" cy="567338"/>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68028"/>
            <a:ext cx="6336704" cy="1596950"/>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2702485828"/>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109">
          <p15:clr>
            <a:srgbClr val="FBAE40"/>
          </p15:clr>
        </p15:guide>
        <p15:guide id="4" orient="horz" pos="252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SF Green Card trip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683766"/>
            <a:ext cx="1849858" cy="567338"/>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30287"/>
            <a:ext cx="6336704" cy="2399472"/>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2048788517"/>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873">
          <p15:clr>
            <a:srgbClr val="FBAE40"/>
          </p15:clr>
        </p15:guide>
        <p15:guide id="4" orient="horz" pos="276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SF Green Card single">
    <p:bg>
      <p:bgPr>
        <a:solidFill>
          <a:srgbClr val="941100"/>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8" y="2929926"/>
            <a:ext cx="1849858" cy="567338"/>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2005766"/>
            <a:ext cx="6336704" cy="802523"/>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7" name="Group 6">
            <a:extLst>
              <a:ext uri="{FF2B5EF4-FFF2-40B4-BE49-F238E27FC236}">
                <a16:creationId xmlns:a16="http://schemas.microsoft.com/office/drawing/2014/main" id="{460826D9-40C0-13DF-2792-0651E0E25A0F}"/>
              </a:ext>
            </a:extLst>
          </p:cNvPr>
          <p:cNvGrpSpPr/>
          <p:nvPr/>
        </p:nvGrpSpPr>
        <p:grpSpPr>
          <a:xfrm>
            <a:off x="2962858" y="2929926"/>
            <a:ext cx="1849858" cy="567338"/>
            <a:chOff x="2962857" y="3305119"/>
            <a:chExt cx="1849858" cy="559962"/>
          </a:xfrm>
        </p:grpSpPr>
        <p:sp>
          <p:nvSpPr>
            <p:cNvPr id="11" name="Diamond 10">
              <a:extLst>
                <a:ext uri="{FF2B5EF4-FFF2-40B4-BE49-F238E27FC236}">
                  <a16:creationId xmlns:a16="http://schemas.microsoft.com/office/drawing/2014/main" id="{4DA5D892-2FE2-F4B5-98F7-56C7BB9A61D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70"/>
            </a:p>
          </p:txBody>
        </p:sp>
        <p:sp>
          <p:nvSpPr>
            <p:cNvPr id="12" name="Diamond 11">
              <a:extLst>
                <a:ext uri="{FF2B5EF4-FFF2-40B4-BE49-F238E27FC236}">
                  <a16:creationId xmlns:a16="http://schemas.microsoft.com/office/drawing/2014/main" id="{E38B3A28-C3C1-AD27-10BE-F24154AAF6E0}"/>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70"/>
            </a:p>
          </p:txBody>
        </p:sp>
        <p:sp>
          <p:nvSpPr>
            <p:cNvPr id="15" name="Diamond 14">
              <a:extLst>
                <a:ext uri="{FF2B5EF4-FFF2-40B4-BE49-F238E27FC236}">
                  <a16:creationId xmlns:a16="http://schemas.microsoft.com/office/drawing/2014/main" id="{FD1C243D-867A-34A6-4418-3846200C19C8}"/>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70"/>
            </a:p>
          </p:txBody>
        </p:sp>
      </p:grpSp>
    </p:spTree>
    <p:extLst>
      <p:ext uri="{BB962C8B-B14F-4D97-AF65-F5344CB8AC3E}">
        <p14:creationId xmlns:p14="http://schemas.microsoft.com/office/powerpoint/2010/main" val="2191373239"/>
      </p:ext>
    </p:extLst>
  </p:cSld>
  <p:clrMapOvr>
    <a:masterClrMapping/>
  </p:clrMapOvr>
  <p:extLst>
    <p:ext uri="{DCECCB84-F9BA-43D5-87BE-67443E8EF086}">
      <p15:sldGuideLst xmlns:p15="http://schemas.microsoft.com/office/powerpoint/2012/main">
        <p15:guide id="1" orient="horz" pos="1817">
          <p15:clr>
            <a:srgbClr val="FBAE40"/>
          </p15:clr>
        </p15:guide>
        <p15:guide id="3" orient="horz" pos="1344">
          <p15:clr>
            <a:srgbClr val="FBAE40"/>
          </p15:clr>
        </p15:guide>
        <p15:guide id="4" orient="horz" pos="2289">
          <p15:clr>
            <a:srgbClr val="FBAE40"/>
          </p15:clr>
        </p15:guide>
        <p15:guide id="5" orient="horz" pos="1746">
          <p15:clr>
            <a:srgbClr val="FBAE40"/>
          </p15:clr>
        </p15:guide>
        <p15:guide id="6" pos="2449">
          <p15:clr>
            <a:srgbClr val="FBAE40"/>
          </p15:clr>
        </p15:guide>
        <p15:guide id="7" orient="horz" pos="1292">
          <p15:clr>
            <a:srgbClr val="FBAE40"/>
          </p15:clr>
        </p15:guide>
        <p15:guide id="8" orient="horz" pos="2200">
          <p15:clr>
            <a:srgbClr val="FBAE40"/>
          </p15:clr>
        </p15:guide>
        <p15:guide id="9" orient="horz" pos="1841" userDrawn="1">
          <p15:clr>
            <a:srgbClr val="FBAE40"/>
          </p15:clr>
        </p15:guide>
        <p15:guide id="10" pos="2519" userDrawn="1">
          <p15:clr>
            <a:srgbClr val="FBAE40"/>
          </p15:clr>
        </p15:guide>
        <p15:guide id="11" orient="horz" pos="1362" userDrawn="1">
          <p15:clr>
            <a:srgbClr val="FBAE40"/>
          </p15:clr>
        </p15:guide>
        <p15:guide id="12" orient="horz" pos="2319"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SF Green Card double">
    <p:bg>
      <p:bgPr>
        <a:solidFill>
          <a:srgbClr val="941100"/>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318984"/>
            <a:ext cx="1849858" cy="567338"/>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68028"/>
            <a:ext cx="6336704" cy="1596950"/>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7" name="Group 6">
            <a:extLst>
              <a:ext uri="{FF2B5EF4-FFF2-40B4-BE49-F238E27FC236}">
                <a16:creationId xmlns:a16="http://schemas.microsoft.com/office/drawing/2014/main" id="{19434687-1E6E-34FA-5FF4-46F11DF3B248}"/>
              </a:ext>
            </a:extLst>
          </p:cNvPr>
          <p:cNvGrpSpPr/>
          <p:nvPr/>
        </p:nvGrpSpPr>
        <p:grpSpPr>
          <a:xfrm>
            <a:off x="2962857" y="3318984"/>
            <a:ext cx="1849858" cy="567338"/>
            <a:chOff x="2962857" y="3305119"/>
            <a:chExt cx="1849858" cy="559962"/>
          </a:xfrm>
        </p:grpSpPr>
        <p:sp>
          <p:nvSpPr>
            <p:cNvPr id="11" name="Diamond 10">
              <a:extLst>
                <a:ext uri="{FF2B5EF4-FFF2-40B4-BE49-F238E27FC236}">
                  <a16:creationId xmlns:a16="http://schemas.microsoft.com/office/drawing/2014/main" id="{8BCB718F-7B84-CC6E-DA37-C06A473D933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70"/>
            </a:p>
          </p:txBody>
        </p:sp>
        <p:sp>
          <p:nvSpPr>
            <p:cNvPr id="12" name="Diamond 11">
              <a:extLst>
                <a:ext uri="{FF2B5EF4-FFF2-40B4-BE49-F238E27FC236}">
                  <a16:creationId xmlns:a16="http://schemas.microsoft.com/office/drawing/2014/main" id="{69BC04F6-B97D-16FD-6CC0-EE74FAFF1540}"/>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70"/>
            </a:p>
          </p:txBody>
        </p:sp>
        <p:sp>
          <p:nvSpPr>
            <p:cNvPr id="15" name="Diamond 14">
              <a:extLst>
                <a:ext uri="{FF2B5EF4-FFF2-40B4-BE49-F238E27FC236}">
                  <a16:creationId xmlns:a16="http://schemas.microsoft.com/office/drawing/2014/main" id="{E3FE6CE7-5061-6539-73BE-034D3536BE7A}"/>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70"/>
            </a:p>
          </p:txBody>
        </p:sp>
      </p:grpSp>
    </p:spTree>
    <p:extLst>
      <p:ext uri="{BB962C8B-B14F-4D97-AF65-F5344CB8AC3E}">
        <p14:creationId xmlns:p14="http://schemas.microsoft.com/office/powerpoint/2010/main" val="2806945356"/>
      </p:ext>
    </p:extLst>
  </p:cSld>
  <p:clrMapOvr>
    <a:masterClrMapping/>
  </p:clrMapOvr>
  <p:extLst>
    <p:ext uri="{DCECCB84-F9BA-43D5-87BE-67443E8EF086}">
      <p15:sldGuideLst xmlns:p15="http://schemas.microsoft.com/office/powerpoint/2012/main">
        <p15:guide id="1" orient="horz" pos="1817">
          <p15:clr>
            <a:srgbClr val="FBAE40"/>
          </p15:clr>
        </p15:guide>
        <p15:guide id="3" orient="horz" pos="1109">
          <p15:clr>
            <a:srgbClr val="FBAE40"/>
          </p15:clr>
        </p15:guide>
        <p15:guide id="4" orient="horz" pos="2524">
          <p15:clr>
            <a:srgbClr val="FBAE40"/>
          </p15:clr>
        </p15:guide>
        <p15:guide id="5" orient="horz" pos="1841" userDrawn="1">
          <p15:clr>
            <a:srgbClr val="FBAE40"/>
          </p15:clr>
        </p15:guide>
        <p15:guide id="6" pos="2519" userDrawn="1">
          <p15:clr>
            <a:srgbClr val="FBAE40"/>
          </p15:clr>
        </p15:guide>
        <p15:guide id="7" orient="horz" pos="1124" userDrawn="1">
          <p15:clr>
            <a:srgbClr val="FBAE40"/>
          </p15:clr>
        </p15:guide>
        <p15:guide id="8" orient="horz" pos="2558"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SF Green Card triple">
    <p:bg>
      <p:bgPr>
        <a:solidFill>
          <a:srgbClr val="941100"/>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683766"/>
            <a:ext cx="1849858" cy="567338"/>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30287"/>
            <a:ext cx="6336704" cy="2399472"/>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7" name="Group 6">
            <a:extLst>
              <a:ext uri="{FF2B5EF4-FFF2-40B4-BE49-F238E27FC236}">
                <a16:creationId xmlns:a16="http://schemas.microsoft.com/office/drawing/2014/main" id="{EF9C8ECB-F24B-C1F0-5E31-01452C5C1548}"/>
              </a:ext>
            </a:extLst>
          </p:cNvPr>
          <p:cNvGrpSpPr/>
          <p:nvPr/>
        </p:nvGrpSpPr>
        <p:grpSpPr>
          <a:xfrm>
            <a:off x="2962857" y="3683766"/>
            <a:ext cx="1849858" cy="567338"/>
            <a:chOff x="2962857" y="3305119"/>
            <a:chExt cx="1849858" cy="559962"/>
          </a:xfrm>
        </p:grpSpPr>
        <p:sp>
          <p:nvSpPr>
            <p:cNvPr id="11" name="Diamond 10">
              <a:extLst>
                <a:ext uri="{FF2B5EF4-FFF2-40B4-BE49-F238E27FC236}">
                  <a16:creationId xmlns:a16="http://schemas.microsoft.com/office/drawing/2014/main" id="{993C16DA-8331-2978-3544-F236988FD684}"/>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70"/>
            </a:p>
          </p:txBody>
        </p:sp>
        <p:sp>
          <p:nvSpPr>
            <p:cNvPr id="12" name="Diamond 11">
              <a:extLst>
                <a:ext uri="{FF2B5EF4-FFF2-40B4-BE49-F238E27FC236}">
                  <a16:creationId xmlns:a16="http://schemas.microsoft.com/office/drawing/2014/main" id="{B4694CE2-6B4D-CA0F-9661-5F8EBA9DAE5F}"/>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70"/>
            </a:p>
          </p:txBody>
        </p:sp>
        <p:sp>
          <p:nvSpPr>
            <p:cNvPr id="15" name="Diamond 14">
              <a:extLst>
                <a:ext uri="{FF2B5EF4-FFF2-40B4-BE49-F238E27FC236}">
                  <a16:creationId xmlns:a16="http://schemas.microsoft.com/office/drawing/2014/main" id="{7B783707-18EB-71A6-D29A-D3CB7789B28C}"/>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70"/>
            </a:p>
          </p:txBody>
        </p:sp>
      </p:grpSp>
    </p:spTree>
    <p:extLst>
      <p:ext uri="{BB962C8B-B14F-4D97-AF65-F5344CB8AC3E}">
        <p14:creationId xmlns:p14="http://schemas.microsoft.com/office/powerpoint/2010/main" val="156443846"/>
      </p:ext>
    </p:extLst>
  </p:cSld>
  <p:clrMapOvr>
    <a:masterClrMapping/>
  </p:clrMapOvr>
  <p:extLst>
    <p:ext uri="{DCECCB84-F9BA-43D5-87BE-67443E8EF086}">
      <p15:sldGuideLst xmlns:p15="http://schemas.microsoft.com/office/powerpoint/2012/main">
        <p15:guide id="1" orient="horz" pos="1817">
          <p15:clr>
            <a:srgbClr val="FBAE40"/>
          </p15:clr>
        </p15:guide>
        <p15:guide id="3" orient="horz" pos="873">
          <p15:clr>
            <a:srgbClr val="FBAE40"/>
          </p15:clr>
        </p15:guide>
        <p15:guide id="4" orient="horz" pos="2761">
          <p15:clr>
            <a:srgbClr val="FBAE40"/>
          </p15:clr>
        </p15:guide>
        <p15:guide id="5" orient="horz" pos="839">
          <p15:clr>
            <a:srgbClr val="FBAE40"/>
          </p15:clr>
        </p15:guide>
        <p15:guide id="6" orient="horz" pos="2653">
          <p15:clr>
            <a:srgbClr val="FBAE40"/>
          </p15:clr>
        </p15:guide>
        <p15:guide id="7" orient="horz" pos="1841" userDrawn="1">
          <p15:clr>
            <a:srgbClr val="FBAE40"/>
          </p15:clr>
        </p15:guide>
        <p15:guide id="8" pos="2519" userDrawn="1">
          <p15:clr>
            <a:srgbClr val="FBAE40"/>
          </p15:clr>
        </p15:guide>
        <p15:guide id="9" orient="horz" pos="885" userDrawn="1">
          <p15:clr>
            <a:srgbClr val="FBAE40"/>
          </p15:clr>
        </p15:guide>
        <p15:guide id="10" orient="horz" pos="2797"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F Purple Card sing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2005766"/>
            <a:ext cx="6336704" cy="802523"/>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15" name="Group 14">
            <a:extLst>
              <a:ext uri="{FF2B5EF4-FFF2-40B4-BE49-F238E27FC236}">
                <a16:creationId xmlns:a16="http://schemas.microsoft.com/office/drawing/2014/main" id="{820C60EC-2F2F-6D47-9DF0-612797885783}"/>
              </a:ext>
            </a:extLst>
          </p:cNvPr>
          <p:cNvGrpSpPr/>
          <p:nvPr/>
        </p:nvGrpSpPr>
        <p:grpSpPr>
          <a:xfrm>
            <a:off x="3083369" y="2954202"/>
            <a:ext cx="1608838" cy="462648"/>
            <a:chOff x="3071037" y="3275831"/>
            <a:chExt cx="1608838" cy="456633"/>
          </a:xfrm>
        </p:grpSpPr>
        <p:sp>
          <p:nvSpPr>
            <p:cNvPr id="16" name="Oval 15">
              <a:extLst>
                <a:ext uri="{FF2B5EF4-FFF2-40B4-BE49-F238E27FC236}">
                  <a16:creationId xmlns:a16="http://schemas.microsoft.com/office/drawing/2014/main" id="{0C4D6782-4BC5-474E-918A-6E50DA0E7190}"/>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7" name="Oval 16">
              <a:extLst>
                <a:ext uri="{FF2B5EF4-FFF2-40B4-BE49-F238E27FC236}">
                  <a16:creationId xmlns:a16="http://schemas.microsoft.com/office/drawing/2014/main" id="{D0931F89-E494-F847-9320-BFE47B71171B}"/>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D955E520-0FC9-554F-80A6-322FD212AB3E}"/>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grpSp>
        <p:nvGrpSpPr>
          <p:cNvPr id="7" name="Group 6">
            <a:extLst>
              <a:ext uri="{FF2B5EF4-FFF2-40B4-BE49-F238E27FC236}">
                <a16:creationId xmlns:a16="http://schemas.microsoft.com/office/drawing/2014/main" id="{42927DA9-6724-EED4-9B5F-04E539D22BDF}"/>
              </a:ext>
            </a:extLst>
          </p:cNvPr>
          <p:cNvGrpSpPr/>
          <p:nvPr/>
        </p:nvGrpSpPr>
        <p:grpSpPr>
          <a:xfrm>
            <a:off x="3083369" y="2954201"/>
            <a:ext cx="1608838" cy="462648"/>
            <a:chOff x="3071037" y="3275831"/>
            <a:chExt cx="1608838" cy="456633"/>
          </a:xfrm>
        </p:grpSpPr>
        <p:sp>
          <p:nvSpPr>
            <p:cNvPr id="8" name="Oval 7">
              <a:extLst>
                <a:ext uri="{FF2B5EF4-FFF2-40B4-BE49-F238E27FC236}">
                  <a16:creationId xmlns:a16="http://schemas.microsoft.com/office/drawing/2014/main" id="{009409C7-CE91-46D4-7DFE-960D35DFE974}"/>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70"/>
            </a:p>
          </p:txBody>
        </p:sp>
        <p:sp>
          <p:nvSpPr>
            <p:cNvPr id="9" name="Oval 8">
              <a:extLst>
                <a:ext uri="{FF2B5EF4-FFF2-40B4-BE49-F238E27FC236}">
                  <a16:creationId xmlns:a16="http://schemas.microsoft.com/office/drawing/2014/main" id="{5FF68C44-020C-65E5-A4C8-8E85BAB2F91B}"/>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70"/>
            </a:p>
          </p:txBody>
        </p:sp>
        <p:sp>
          <p:nvSpPr>
            <p:cNvPr id="10" name="Oval 9">
              <a:extLst>
                <a:ext uri="{FF2B5EF4-FFF2-40B4-BE49-F238E27FC236}">
                  <a16:creationId xmlns:a16="http://schemas.microsoft.com/office/drawing/2014/main" id="{91E03F5A-1795-019E-8818-748D3CCC31E5}"/>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70"/>
            </a:p>
          </p:txBody>
        </p:sp>
      </p:grpSp>
    </p:spTree>
    <p:extLst>
      <p:ext uri="{BB962C8B-B14F-4D97-AF65-F5344CB8AC3E}">
        <p14:creationId xmlns:p14="http://schemas.microsoft.com/office/powerpoint/2010/main" val="885386150"/>
      </p:ext>
    </p:extLst>
  </p:cSld>
  <p:clrMapOvr>
    <a:masterClrMapping/>
  </p:clrMapOvr>
  <p:extLst>
    <p:ext uri="{DCECCB84-F9BA-43D5-87BE-67443E8EF086}">
      <p15:sldGuideLst xmlns:p15="http://schemas.microsoft.com/office/powerpoint/2012/main">
        <p15:guide id="1" orient="horz" pos="1817">
          <p15:clr>
            <a:srgbClr val="FBAE40"/>
          </p15:clr>
        </p15:guide>
        <p15:guide id="3" orient="horz" pos="1344">
          <p15:clr>
            <a:srgbClr val="FBAE40"/>
          </p15:clr>
        </p15:guide>
        <p15:guide id="4" orient="horz" pos="2289">
          <p15:clr>
            <a:srgbClr val="FBAE40"/>
          </p15:clr>
        </p15:guide>
        <p15:guide id="5" orient="horz" pos="1746">
          <p15:clr>
            <a:srgbClr val="FBAE40"/>
          </p15:clr>
        </p15:guide>
        <p15:guide id="6" pos="2449">
          <p15:clr>
            <a:srgbClr val="FBAE40"/>
          </p15:clr>
        </p15:guide>
        <p15:guide id="7" orient="horz" pos="1292">
          <p15:clr>
            <a:srgbClr val="FBAE40"/>
          </p15:clr>
        </p15:guide>
        <p15:guide id="8" orient="horz" pos="2200">
          <p15:clr>
            <a:srgbClr val="FBAE40"/>
          </p15:clr>
        </p15:guide>
        <p15:guide id="9" orient="horz" pos="1841" userDrawn="1">
          <p15:clr>
            <a:srgbClr val="FBAE40"/>
          </p15:clr>
        </p15:guide>
        <p15:guide id="10" pos="2519" userDrawn="1">
          <p15:clr>
            <a:srgbClr val="FBAE40"/>
          </p15:clr>
        </p15:guide>
        <p15:guide id="11" orient="horz" pos="1362" userDrawn="1">
          <p15:clr>
            <a:srgbClr val="FBAE40"/>
          </p15:clr>
        </p15:guide>
        <p15:guide id="12" orient="horz" pos="2319"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F Purple Card doub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68028"/>
            <a:ext cx="6336704" cy="1596950"/>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2" name="Group 1">
            <a:extLst>
              <a:ext uri="{FF2B5EF4-FFF2-40B4-BE49-F238E27FC236}">
                <a16:creationId xmlns:a16="http://schemas.microsoft.com/office/drawing/2014/main" id="{73F77197-5E69-2C47-9DD6-8CFAB7E9CEA2}"/>
              </a:ext>
            </a:extLst>
          </p:cNvPr>
          <p:cNvGrpSpPr/>
          <p:nvPr/>
        </p:nvGrpSpPr>
        <p:grpSpPr>
          <a:xfrm>
            <a:off x="3071037" y="3318985"/>
            <a:ext cx="1608838" cy="462648"/>
            <a:chOff x="3071037" y="3275831"/>
            <a:chExt cx="1608838" cy="456633"/>
          </a:xfrm>
        </p:grpSpPr>
        <p:sp>
          <p:nvSpPr>
            <p:cNvPr id="17" name="Oval 16">
              <a:extLst>
                <a:ext uri="{FF2B5EF4-FFF2-40B4-BE49-F238E27FC236}">
                  <a16:creationId xmlns:a16="http://schemas.microsoft.com/office/drawing/2014/main" id="{EC48C407-F50A-1E4B-8007-274D2CA7F92C}"/>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E30B6E7E-487D-7445-A4B7-30C602D743F7}"/>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9" name="Oval 18">
              <a:extLst>
                <a:ext uri="{FF2B5EF4-FFF2-40B4-BE49-F238E27FC236}">
                  <a16:creationId xmlns:a16="http://schemas.microsoft.com/office/drawing/2014/main" id="{2E04C47A-7ABC-4840-B764-7AB801AE1035}"/>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grpSp>
        <p:nvGrpSpPr>
          <p:cNvPr id="7" name="Group 6">
            <a:extLst>
              <a:ext uri="{FF2B5EF4-FFF2-40B4-BE49-F238E27FC236}">
                <a16:creationId xmlns:a16="http://schemas.microsoft.com/office/drawing/2014/main" id="{679C9905-FF4D-CBE3-F838-87108A79153F}"/>
              </a:ext>
            </a:extLst>
          </p:cNvPr>
          <p:cNvGrpSpPr/>
          <p:nvPr/>
        </p:nvGrpSpPr>
        <p:grpSpPr>
          <a:xfrm>
            <a:off x="3071037" y="3318984"/>
            <a:ext cx="1608838" cy="462648"/>
            <a:chOff x="3071037" y="3275831"/>
            <a:chExt cx="1608838" cy="456633"/>
          </a:xfrm>
        </p:grpSpPr>
        <p:sp>
          <p:nvSpPr>
            <p:cNvPr id="8" name="Oval 7">
              <a:extLst>
                <a:ext uri="{FF2B5EF4-FFF2-40B4-BE49-F238E27FC236}">
                  <a16:creationId xmlns:a16="http://schemas.microsoft.com/office/drawing/2014/main" id="{C57132FE-22CE-0E22-16B5-206B09DC3CAF}"/>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70"/>
            </a:p>
          </p:txBody>
        </p:sp>
        <p:sp>
          <p:nvSpPr>
            <p:cNvPr id="9" name="Oval 8">
              <a:extLst>
                <a:ext uri="{FF2B5EF4-FFF2-40B4-BE49-F238E27FC236}">
                  <a16:creationId xmlns:a16="http://schemas.microsoft.com/office/drawing/2014/main" id="{B8DDAC10-D287-9D10-93F1-D8DEC0E42079}"/>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70"/>
            </a:p>
          </p:txBody>
        </p:sp>
        <p:sp>
          <p:nvSpPr>
            <p:cNvPr id="10" name="Oval 9">
              <a:extLst>
                <a:ext uri="{FF2B5EF4-FFF2-40B4-BE49-F238E27FC236}">
                  <a16:creationId xmlns:a16="http://schemas.microsoft.com/office/drawing/2014/main" id="{C7915CB7-BA1C-BA41-724C-E7D31D9E4FD1}"/>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70"/>
            </a:p>
          </p:txBody>
        </p:sp>
      </p:grpSp>
    </p:spTree>
    <p:extLst>
      <p:ext uri="{BB962C8B-B14F-4D97-AF65-F5344CB8AC3E}">
        <p14:creationId xmlns:p14="http://schemas.microsoft.com/office/powerpoint/2010/main" val="2882931380"/>
      </p:ext>
    </p:extLst>
  </p:cSld>
  <p:clrMapOvr>
    <a:masterClrMapping/>
  </p:clrMapOvr>
  <p:extLst>
    <p:ext uri="{DCECCB84-F9BA-43D5-87BE-67443E8EF086}">
      <p15:sldGuideLst xmlns:p15="http://schemas.microsoft.com/office/powerpoint/2012/main">
        <p15:guide id="1" orient="horz" pos="1817">
          <p15:clr>
            <a:srgbClr val="FBAE40"/>
          </p15:clr>
        </p15:guide>
        <p15:guide id="3" orient="horz" pos="1109">
          <p15:clr>
            <a:srgbClr val="FBAE40"/>
          </p15:clr>
        </p15:guide>
        <p15:guide id="4" orient="horz" pos="2524">
          <p15:clr>
            <a:srgbClr val="FBAE40"/>
          </p15:clr>
        </p15:guide>
        <p15:guide id="5" orient="horz" pos="1841" userDrawn="1">
          <p15:clr>
            <a:srgbClr val="FBAE40"/>
          </p15:clr>
        </p15:guide>
        <p15:guide id="6" pos="2519" userDrawn="1">
          <p15:clr>
            <a:srgbClr val="FBAE40"/>
          </p15:clr>
        </p15:guide>
        <p15:guide id="7" orient="horz" pos="1124" userDrawn="1">
          <p15:clr>
            <a:srgbClr val="FBAE40"/>
          </p15:clr>
        </p15:guide>
        <p15:guide id="8" orient="horz" pos="2558"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F Purple Card trip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30287"/>
            <a:ext cx="6336704" cy="2399472"/>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20" name="Group 19">
            <a:extLst>
              <a:ext uri="{FF2B5EF4-FFF2-40B4-BE49-F238E27FC236}">
                <a16:creationId xmlns:a16="http://schemas.microsoft.com/office/drawing/2014/main" id="{C34ED96A-C81E-0A42-9CF6-E4D81333DE69}"/>
              </a:ext>
            </a:extLst>
          </p:cNvPr>
          <p:cNvGrpSpPr/>
          <p:nvPr/>
        </p:nvGrpSpPr>
        <p:grpSpPr>
          <a:xfrm>
            <a:off x="3083368" y="3683768"/>
            <a:ext cx="1608838" cy="462648"/>
            <a:chOff x="3071037" y="3275831"/>
            <a:chExt cx="1608838" cy="456633"/>
          </a:xfrm>
        </p:grpSpPr>
        <p:sp>
          <p:nvSpPr>
            <p:cNvPr id="21" name="Oval 20">
              <a:extLst>
                <a:ext uri="{FF2B5EF4-FFF2-40B4-BE49-F238E27FC236}">
                  <a16:creationId xmlns:a16="http://schemas.microsoft.com/office/drawing/2014/main" id="{8C11837A-7E93-4D49-83B1-51B53EAAD09E}"/>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2" name="Oval 21">
              <a:extLst>
                <a:ext uri="{FF2B5EF4-FFF2-40B4-BE49-F238E27FC236}">
                  <a16:creationId xmlns:a16="http://schemas.microsoft.com/office/drawing/2014/main" id="{089C0636-C6CD-FA4D-ADFE-E024B3268805}"/>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3" name="Oval 22">
              <a:extLst>
                <a:ext uri="{FF2B5EF4-FFF2-40B4-BE49-F238E27FC236}">
                  <a16:creationId xmlns:a16="http://schemas.microsoft.com/office/drawing/2014/main" id="{9B3A0C57-9FB3-4D4E-8AB4-101445966097}"/>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grpSp>
        <p:nvGrpSpPr>
          <p:cNvPr id="7" name="Group 6">
            <a:extLst>
              <a:ext uri="{FF2B5EF4-FFF2-40B4-BE49-F238E27FC236}">
                <a16:creationId xmlns:a16="http://schemas.microsoft.com/office/drawing/2014/main" id="{F27819F3-3921-C3C2-1B59-7726426B1C50}"/>
              </a:ext>
            </a:extLst>
          </p:cNvPr>
          <p:cNvGrpSpPr/>
          <p:nvPr/>
        </p:nvGrpSpPr>
        <p:grpSpPr>
          <a:xfrm>
            <a:off x="3083368" y="3683767"/>
            <a:ext cx="1608838" cy="462648"/>
            <a:chOff x="3071037" y="3275831"/>
            <a:chExt cx="1608838" cy="456633"/>
          </a:xfrm>
        </p:grpSpPr>
        <p:sp>
          <p:nvSpPr>
            <p:cNvPr id="8" name="Oval 7">
              <a:extLst>
                <a:ext uri="{FF2B5EF4-FFF2-40B4-BE49-F238E27FC236}">
                  <a16:creationId xmlns:a16="http://schemas.microsoft.com/office/drawing/2014/main" id="{C3087BF8-4B3C-DF6C-0377-13F462EE4D46}"/>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70"/>
            </a:p>
          </p:txBody>
        </p:sp>
        <p:sp>
          <p:nvSpPr>
            <p:cNvPr id="9" name="Oval 8">
              <a:extLst>
                <a:ext uri="{FF2B5EF4-FFF2-40B4-BE49-F238E27FC236}">
                  <a16:creationId xmlns:a16="http://schemas.microsoft.com/office/drawing/2014/main" id="{7C76DC46-45DA-49CE-8DC0-E038334B751D}"/>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70"/>
            </a:p>
          </p:txBody>
        </p:sp>
        <p:sp>
          <p:nvSpPr>
            <p:cNvPr id="10" name="Oval 9">
              <a:extLst>
                <a:ext uri="{FF2B5EF4-FFF2-40B4-BE49-F238E27FC236}">
                  <a16:creationId xmlns:a16="http://schemas.microsoft.com/office/drawing/2014/main" id="{5D64A7EB-F4E6-D0D8-50B5-0D5A4CDE5BDA}"/>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70"/>
            </a:p>
          </p:txBody>
        </p:sp>
      </p:grpSp>
    </p:spTree>
    <p:extLst>
      <p:ext uri="{BB962C8B-B14F-4D97-AF65-F5344CB8AC3E}">
        <p14:creationId xmlns:p14="http://schemas.microsoft.com/office/powerpoint/2010/main" val="2759627770"/>
      </p:ext>
    </p:extLst>
  </p:cSld>
  <p:clrMapOvr>
    <a:masterClrMapping/>
  </p:clrMapOvr>
  <p:extLst>
    <p:ext uri="{DCECCB84-F9BA-43D5-87BE-67443E8EF086}">
      <p15:sldGuideLst xmlns:p15="http://schemas.microsoft.com/office/powerpoint/2012/main">
        <p15:guide id="1" orient="horz" pos="1817">
          <p15:clr>
            <a:srgbClr val="FBAE40"/>
          </p15:clr>
        </p15:guide>
        <p15:guide id="3" orient="horz" pos="873">
          <p15:clr>
            <a:srgbClr val="FBAE40"/>
          </p15:clr>
        </p15:guide>
        <p15:guide id="4" orient="horz" pos="2761">
          <p15:clr>
            <a:srgbClr val="FBAE40"/>
          </p15:clr>
        </p15:guide>
        <p15:guide id="5" orient="horz" pos="839">
          <p15:clr>
            <a:srgbClr val="FBAE40"/>
          </p15:clr>
        </p15:guide>
        <p15:guide id="6" orient="horz" pos="2653">
          <p15:clr>
            <a:srgbClr val="FBAE40"/>
          </p15:clr>
        </p15:guide>
        <p15:guide id="7" orient="horz" pos="1841" userDrawn="1">
          <p15:clr>
            <a:srgbClr val="FBAE40"/>
          </p15:clr>
        </p15:guide>
        <p15:guide id="8" pos="2519" userDrawn="1">
          <p15:clr>
            <a:srgbClr val="FBAE40"/>
          </p15:clr>
        </p15:guide>
        <p15:guide id="9" orient="horz" pos="885" userDrawn="1">
          <p15:clr>
            <a:srgbClr val="FBAE40"/>
          </p15:clr>
        </p15:guide>
        <p15:guide id="10" orient="horz" pos="2797"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SF Purple Card single">
    <p:bg>
      <p:bgPr>
        <a:solidFill>
          <a:srgbClr val="00206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2005766"/>
            <a:ext cx="6336704" cy="802523"/>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15" name="Group 14">
            <a:extLst>
              <a:ext uri="{FF2B5EF4-FFF2-40B4-BE49-F238E27FC236}">
                <a16:creationId xmlns:a16="http://schemas.microsoft.com/office/drawing/2014/main" id="{820C60EC-2F2F-6D47-9DF0-612797885783}"/>
              </a:ext>
            </a:extLst>
          </p:cNvPr>
          <p:cNvGrpSpPr/>
          <p:nvPr/>
        </p:nvGrpSpPr>
        <p:grpSpPr>
          <a:xfrm>
            <a:off x="3083369" y="2954202"/>
            <a:ext cx="1608838" cy="462648"/>
            <a:chOff x="3071037" y="3275831"/>
            <a:chExt cx="1608838" cy="456633"/>
          </a:xfrm>
        </p:grpSpPr>
        <p:sp>
          <p:nvSpPr>
            <p:cNvPr id="16" name="Oval 15">
              <a:extLst>
                <a:ext uri="{FF2B5EF4-FFF2-40B4-BE49-F238E27FC236}">
                  <a16:creationId xmlns:a16="http://schemas.microsoft.com/office/drawing/2014/main" id="{0C4D6782-4BC5-474E-918A-6E50DA0E7190}"/>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7" name="Oval 16">
              <a:extLst>
                <a:ext uri="{FF2B5EF4-FFF2-40B4-BE49-F238E27FC236}">
                  <a16:creationId xmlns:a16="http://schemas.microsoft.com/office/drawing/2014/main" id="{D0931F89-E494-F847-9320-BFE47B71171B}"/>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D955E520-0FC9-554F-80A6-322FD212AB3E}"/>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grpSp>
        <p:nvGrpSpPr>
          <p:cNvPr id="7" name="Group 6">
            <a:extLst>
              <a:ext uri="{FF2B5EF4-FFF2-40B4-BE49-F238E27FC236}">
                <a16:creationId xmlns:a16="http://schemas.microsoft.com/office/drawing/2014/main" id="{272F1554-385A-598E-F1A5-C924C46B471D}"/>
              </a:ext>
            </a:extLst>
          </p:cNvPr>
          <p:cNvGrpSpPr/>
          <p:nvPr/>
        </p:nvGrpSpPr>
        <p:grpSpPr>
          <a:xfrm>
            <a:off x="3083369" y="2954201"/>
            <a:ext cx="1608838" cy="462648"/>
            <a:chOff x="3071037" y="3275831"/>
            <a:chExt cx="1608838" cy="456633"/>
          </a:xfrm>
        </p:grpSpPr>
        <p:sp>
          <p:nvSpPr>
            <p:cNvPr id="8" name="Oval 7">
              <a:extLst>
                <a:ext uri="{FF2B5EF4-FFF2-40B4-BE49-F238E27FC236}">
                  <a16:creationId xmlns:a16="http://schemas.microsoft.com/office/drawing/2014/main" id="{A053C1D1-0CED-3E87-97D8-4A555F4A8CB6}"/>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70"/>
            </a:p>
          </p:txBody>
        </p:sp>
        <p:sp>
          <p:nvSpPr>
            <p:cNvPr id="9" name="Oval 8">
              <a:extLst>
                <a:ext uri="{FF2B5EF4-FFF2-40B4-BE49-F238E27FC236}">
                  <a16:creationId xmlns:a16="http://schemas.microsoft.com/office/drawing/2014/main" id="{899AF856-30CA-0F0E-EA96-F879DA78330F}"/>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70"/>
            </a:p>
          </p:txBody>
        </p:sp>
        <p:sp>
          <p:nvSpPr>
            <p:cNvPr id="10" name="Oval 9">
              <a:extLst>
                <a:ext uri="{FF2B5EF4-FFF2-40B4-BE49-F238E27FC236}">
                  <a16:creationId xmlns:a16="http://schemas.microsoft.com/office/drawing/2014/main" id="{8A8A6000-2D06-C4FB-9DFE-11504D9AA1F0}"/>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70"/>
            </a:p>
          </p:txBody>
        </p:sp>
      </p:grpSp>
    </p:spTree>
    <p:extLst>
      <p:ext uri="{BB962C8B-B14F-4D97-AF65-F5344CB8AC3E}">
        <p14:creationId xmlns:p14="http://schemas.microsoft.com/office/powerpoint/2010/main" val="2734809662"/>
      </p:ext>
    </p:extLst>
  </p:cSld>
  <p:clrMapOvr>
    <a:masterClrMapping/>
  </p:clrMapOvr>
  <p:extLst>
    <p:ext uri="{DCECCB84-F9BA-43D5-87BE-67443E8EF086}">
      <p15:sldGuideLst xmlns:p15="http://schemas.microsoft.com/office/powerpoint/2012/main">
        <p15:guide id="1" orient="horz" pos="1817">
          <p15:clr>
            <a:srgbClr val="FBAE40"/>
          </p15:clr>
        </p15:guide>
        <p15:guide id="3" orient="horz" pos="1344">
          <p15:clr>
            <a:srgbClr val="FBAE40"/>
          </p15:clr>
        </p15:guide>
        <p15:guide id="4" orient="horz" pos="2289">
          <p15:clr>
            <a:srgbClr val="FBAE40"/>
          </p15:clr>
        </p15:guide>
        <p15:guide id="5" orient="horz" pos="1746">
          <p15:clr>
            <a:srgbClr val="FBAE40"/>
          </p15:clr>
        </p15:guide>
        <p15:guide id="6" pos="2449">
          <p15:clr>
            <a:srgbClr val="FBAE40"/>
          </p15:clr>
        </p15:guide>
        <p15:guide id="7" orient="horz" pos="1292">
          <p15:clr>
            <a:srgbClr val="FBAE40"/>
          </p15:clr>
        </p15:guide>
        <p15:guide id="8" orient="horz" pos="2200">
          <p15:clr>
            <a:srgbClr val="FBAE40"/>
          </p15:clr>
        </p15:guide>
        <p15:guide id="9" orient="horz" pos="1841" userDrawn="1">
          <p15:clr>
            <a:srgbClr val="FBAE40"/>
          </p15:clr>
        </p15:guide>
        <p15:guide id="10" pos="2519" userDrawn="1">
          <p15:clr>
            <a:srgbClr val="FBAE40"/>
          </p15:clr>
        </p15:guide>
        <p15:guide id="11" orient="horz" pos="1362" userDrawn="1">
          <p15:clr>
            <a:srgbClr val="FBAE40"/>
          </p15:clr>
        </p15:guide>
        <p15:guide id="12" orient="horz" pos="231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SF Purple Card double">
    <p:bg>
      <p:bgPr>
        <a:solidFill>
          <a:srgbClr val="00206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68028"/>
            <a:ext cx="6336704" cy="1596950"/>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2" name="Group 1">
            <a:extLst>
              <a:ext uri="{FF2B5EF4-FFF2-40B4-BE49-F238E27FC236}">
                <a16:creationId xmlns:a16="http://schemas.microsoft.com/office/drawing/2014/main" id="{73F77197-5E69-2C47-9DD6-8CFAB7E9CEA2}"/>
              </a:ext>
            </a:extLst>
          </p:cNvPr>
          <p:cNvGrpSpPr/>
          <p:nvPr/>
        </p:nvGrpSpPr>
        <p:grpSpPr>
          <a:xfrm>
            <a:off x="3071037" y="3318985"/>
            <a:ext cx="1608838" cy="462648"/>
            <a:chOff x="3071037" y="3275831"/>
            <a:chExt cx="1608838" cy="456633"/>
          </a:xfrm>
        </p:grpSpPr>
        <p:sp>
          <p:nvSpPr>
            <p:cNvPr id="17" name="Oval 16">
              <a:extLst>
                <a:ext uri="{FF2B5EF4-FFF2-40B4-BE49-F238E27FC236}">
                  <a16:creationId xmlns:a16="http://schemas.microsoft.com/office/drawing/2014/main" id="{EC48C407-F50A-1E4B-8007-274D2CA7F92C}"/>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E30B6E7E-487D-7445-A4B7-30C602D743F7}"/>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9" name="Oval 18">
              <a:extLst>
                <a:ext uri="{FF2B5EF4-FFF2-40B4-BE49-F238E27FC236}">
                  <a16:creationId xmlns:a16="http://schemas.microsoft.com/office/drawing/2014/main" id="{2E04C47A-7ABC-4840-B764-7AB801AE1035}"/>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grpSp>
        <p:nvGrpSpPr>
          <p:cNvPr id="7" name="Group 6">
            <a:extLst>
              <a:ext uri="{FF2B5EF4-FFF2-40B4-BE49-F238E27FC236}">
                <a16:creationId xmlns:a16="http://schemas.microsoft.com/office/drawing/2014/main" id="{9CD961B1-85D7-786D-A72C-6DA9D29392ED}"/>
              </a:ext>
            </a:extLst>
          </p:cNvPr>
          <p:cNvGrpSpPr/>
          <p:nvPr/>
        </p:nvGrpSpPr>
        <p:grpSpPr>
          <a:xfrm>
            <a:off x="3071037" y="3318984"/>
            <a:ext cx="1608838" cy="462648"/>
            <a:chOff x="3071037" y="3275831"/>
            <a:chExt cx="1608838" cy="456633"/>
          </a:xfrm>
        </p:grpSpPr>
        <p:sp>
          <p:nvSpPr>
            <p:cNvPr id="8" name="Oval 7">
              <a:extLst>
                <a:ext uri="{FF2B5EF4-FFF2-40B4-BE49-F238E27FC236}">
                  <a16:creationId xmlns:a16="http://schemas.microsoft.com/office/drawing/2014/main" id="{1A3DE602-BC27-183F-05E2-C4472587AF43}"/>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70"/>
            </a:p>
          </p:txBody>
        </p:sp>
        <p:sp>
          <p:nvSpPr>
            <p:cNvPr id="9" name="Oval 8">
              <a:extLst>
                <a:ext uri="{FF2B5EF4-FFF2-40B4-BE49-F238E27FC236}">
                  <a16:creationId xmlns:a16="http://schemas.microsoft.com/office/drawing/2014/main" id="{7AFE55B6-52BC-5BC5-49A4-7F673929117F}"/>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70"/>
            </a:p>
          </p:txBody>
        </p:sp>
        <p:sp>
          <p:nvSpPr>
            <p:cNvPr id="10" name="Oval 9">
              <a:extLst>
                <a:ext uri="{FF2B5EF4-FFF2-40B4-BE49-F238E27FC236}">
                  <a16:creationId xmlns:a16="http://schemas.microsoft.com/office/drawing/2014/main" id="{37D92ECE-0786-79AB-3D6D-A0BF3B5FC1AC}"/>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70"/>
            </a:p>
          </p:txBody>
        </p:sp>
      </p:grpSp>
    </p:spTree>
    <p:extLst>
      <p:ext uri="{BB962C8B-B14F-4D97-AF65-F5344CB8AC3E}">
        <p14:creationId xmlns:p14="http://schemas.microsoft.com/office/powerpoint/2010/main" val="2175289393"/>
      </p:ext>
    </p:extLst>
  </p:cSld>
  <p:clrMapOvr>
    <a:masterClrMapping/>
  </p:clrMapOvr>
  <p:extLst>
    <p:ext uri="{DCECCB84-F9BA-43D5-87BE-67443E8EF086}">
      <p15:sldGuideLst xmlns:p15="http://schemas.microsoft.com/office/powerpoint/2012/main">
        <p15:guide id="1" orient="horz" pos="1817">
          <p15:clr>
            <a:srgbClr val="FBAE40"/>
          </p15:clr>
        </p15:guide>
        <p15:guide id="3" orient="horz" pos="1109">
          <p15:clr>
            <a:srgbClr val="FBAE40"/>
          </p15:clr>
        </p15:guide>
        <p15:guide id="4" orient="horz" pos="2524">
          <p15:clr>
            <a:srgbClr val="FBAE40"/>
          </p15:clr>
        </p15:guide>
        <p15:guide id="5" orient="horz" pos="1841" userDrawn="1">
          <p15:clr>
            <a:srgbClr val="FBAE40"/>
          </p15:clr>
        </p15:guide>
        <p15:guide id="6" pos="2519" userDrawn="1">
          <p15:clr>
            <a:srgbClr val="FBAE40"/>
          </p15:clr>
        </p15:guide>
        <p15:guide id="7" orient="horz" pos="1124" userDrawn="1">
          <p15:clr>
            <a:srgbClr val="FBAE40"/>
          </p15:clr>
        </p15:guide>
        <p15:guide id="8" orient="horz" pos="255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SF Instruction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1D7469-8187-A668-24EC-AF9E4AA1CB96}"/>
              </a:ext>
            </a:extLst>
          </p:cNvPr>
          <p:cNvPicPr>
            <a:picLocks noChangeAspect="1"/>
          </p:cNvPicPr>
          <p:nvPr/>
        </p:nvPicPr>
        <p:blipFill>
          <a:blip r:embed="rId2"/>
          <a:stretch>
            <a:fillRect/>
          </a:stretch>
        </p:blipFill>
        <p:spPr>
          <a:xfrm>
            <a:off x="5133994" y="3698516"/>
            <a:ext cx="1416899" cy="594474"/>
          </a:xfrm>
          <a:prstGeom prst="rect">
            <a:avLst/>
          </a:prstGeom>
        </p:spPr>
      </p:pic>
      <p:pic>
        <p:nvPicPr>
          <p:cNvPr id="9" name="Picture 8" descr="A picture containing food, drawing&#10;&#10;Description automatically generated">
            <a:extLst>
              <a:ext uri="{FF2B5EF4-FFF2-40B4-BE49-F238E27FC236}">
                <a16:creationId xmlns:a16="http://schemas.microsoft.com/office/drawing/2014/main" id="{64016C26-C764-BCAA-27B6-E047F79AE178}"/>
              </a:ext>
            </a:extLst>
          </p:cNvPr>
          <p:cNvPicPr>
            <a:picLocks noChangeAspect="1"/>
          </p:cNvPicPr>
          <p:nvPr/>
        </p:nvPicPr>
        <p:blipFill rotWithShape="1">
          <a:blip r:embed="rId3"/>
          <a:srcRect l="2833" t="25972" b="27261"/>
          <a:stretch/>
        </p:blipFill>
        <p:spPr>
          <a:xfrm>
            <a:off x="4751888" y="298783"/>
            <a:ext cx="2267278" cy="1088006"/>
          </a:xfrm>
          <a:prstGeom prst="rect">
            <a:avLst/>
          </a:prstGeom>
        </p:spPr>
      </p:pic>
      <p:cxnSp>
        <p:nvCxnSpPr>
          <p:cNvPr id="15" name="Straight Connector 14">
            <a:extLst>
              <a:ext uri="{FF2B5EF4-FFF2-40B4-BE49-F238E27FC236}">
                <a16:creationId xmlns:a16="http://schemas.microsoft.com/office/drawing/2014/main" id="{BF800741-8762-8A22-855E-F0FFD0E51F3D}"/>
              </a:ext>
            </a:extLst>
          </p:cNvPr>
          <p:cNvCxnSpPr/>
          <p:nvPr/>
        </p:nvCxnSpPr>
        <p:spPr>
          <a:xfrm>
            <a:off x="3887787" y="298783"/>
            <a:ext cx="0" cy="4877577"/>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937BCC22-4E13-BEBB-D855-BC79E3381A57}"/>
              </a:ext>
            </a:extLst>
          </p:cNvPr>
          <p:cNvSpPr>
            <a:spLocks noGrp="1"/>
          </p:cNvSpPr>
          <p:nvPr>
            <p:ph type="body" sz="quarter" idx="10"/>
          </p:nvPr>
        </p:nvSpPr>
        <p:spPr>
          <a:xfrm>
            <a:off x="231774" y="1880234"/>
            <a:ext cx="3400422" cy="3408225"/>
          </a:xfrm>
        </p:spPr>
        <p:txBody>
          <a:bodyPr>
            <a:normAutofit/>
          </a:bodyPr>
          <a:lstStyle>
            <a:lvl1pPr marL="228600" indent="-228600">
              <a:lnSpc>
                <a:spcPct val="100000"/>
              </a:lnSpc>
              <a:spcBef>
                <a:spcPts val="200"/>
              </a:spcBef>
              <a:buFont typeface="+mj-lt"/>
              <a:buAutoNum type="arabicPeriod"/>
              <a:defRPr sz="1000">
                <a:solidFill>
                  <a:schemeClr val="bg1"/>
                </a:solidFill>
                <a:latin typeface="Ubuntu" panose="020B0504030602030204" pitchFamily="34" charset="0"/>
              </a:defRPr>
            </a:lvl1pPr>
            <a:lvl2pPr marL="593937" indent="-228600">
              <a:lnSpc>
                <a:spcPct val="100000"/>
              </a:lnSpc>
              <a:spcBef>
                <a:spcPts val="200"/>
              </a:spcBef>
              <a:buFont typeface="+mj-lt"/>
              <a:buAutoNum type="arabicPeriod"/>
              <a:defRPr sz="900">
                <a:solidFill>
                  <a:schemeClr val="bg1"/>
                </a:solidFill>
                <a:latin typeface="Ubuntu" panose="020B0504030602030204" pitchFamily="34" charset="0"/>
              </a:defRPr>
            </a:lvl2pPr>
            <a:lvl3pPr marL="959275" indent="-228600">
              <a:lnSpc>
                <a:spcPct val="100000"/>
              </a:lnSpc>
              <a:spcBef>
                <a:spcPts val="200"/>
              </a:spcBef>
              <a:buFont typeface="+mj-lt"/>
              <a:buAutoNum type="arabicPeriod"/>
              <a:defRPr sz="700">
                <a:solidFill>
                  <a:schemeClr val="bg1"/>
                </a:solidFill>
                <a:latin typeface="Ubuntu" panose="020B0504030602030204" pitchFamily="34" charset="0"/>
              </a:defRPr>
            </a:lvl3pPr>
            <a:lvl4pPr marL="1324612" indent="-228600">
              <a:lnSpc>
                <a:spcPct val="100000"/>
              </a:lnSpc>
              <a:spcBef>
                <a:spcPts val="200"/>
              </a:spcBef>
              <a:buFont typeface="+mj-lt"/>
              <a:buAutoNum type="arabicPeriod"/>
              <a:defRPr sz="700">
                <a:solidFill>
                  <a:schemeClr val="bg1"/>
                </a:solidFill>
                <a:latin typeface="Ubuntu" panose="020B0504030602030204" pitchFamily="34" charset="0"/>
              </a:defRPr>
            </a:lvl4pPr>
            <a:lvl5pPr marL="1689949" indent="-228600">
              <a:lnSpc>
                <a:spcPct val="100000"/>
              </a:lnSpc>
              <a:spcBef>
                <a:spcPts val="200"/>
              </a:spcBef>
              <a:buFont typeface="+mj-lt"/>
              <a:buAutoNum type="arabicPeriod"/>
              <a:defRPr sz="700">
                <a:solidFill>
                  <a:schemeClr val="bg1"/>
                </a:solidFill>
                <a:latin typeface="Ubuntu" panose="020B050403060203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NL" dirty="0"/>
          </a:p>
        </p:txBody>
      </p:sp>
      <p:sp>
        <p:nvSpPr>
          <p:cNvPr id="17" name="Text Placeholder 16">
            <a:extLst>
              <a:ext uri="{FF2B5EF4-FFF2-40B4-BE49-F238E27FC236}">
                <a16:creationId xmlns:a16="http://schemas.microsoft.com/office/drawing/2014/main" id="{E03898D8-FE81-2F9B-D7B0-EC9FE66577A2}"/>
              </a:ext>
            </a:extLst>
          </p:cNvPr>
          <p:cNvSpPr>
            <a:spLocks noGrp="1"/>
          </p:cNvSpPr>
          <p:nvPr>
            <p:ph type="body" sz="quarter" idx="11"/>
          </p:nvPr>
        </p:nvSpPr>
        <p:spPr>
          <a:xfrm>
            <a:off x="231775" y="765604"/>
            <a:ext cx="3400417" cy="1114630"/>
          </a:xfrm>
        </p:spPr>
        <p:txBody>
          <a:bodyPr>
            <a:noAutofit/>
          </a:bodyPr>
          <a:lstStyle>
            <a:lvl1pPr marL="0" indent="0" algn="ctr">
              <a:spcBef>
                <a:spcPts val="199"/>
              </a:spcBef>
              <a:buNone/>
              <a:defRPr sz="1200">
                <a:solidFill>
                  <a:schemeClr val="bg1"/>
                </a:solidFill>
              </a:defRPr>
            </a:lvl1pPr>
            <a:lvl2pPr marL="365337" indent="0" algn="ctr">
              <a:spcBef>
                <a:spcPts val="199"/>
              </a:spcBef>
              <a:buNone/>
              <a:defRPr sz="1100">
                <a:solidFill>
                  <a:schemeClr val="bg1"/>
                </a:solidFill>
              </a:defRPr>
            </a:lvl2pPr>
            <a:lvl3pPr marL="730675" indent="0" algn="ctr">
              <a:spcBef>
                <a:spcPts val="199"/>
              </a:spcBef>
              <a:buNone/>
              <a:defRPr sz="1000">
                <a:solidFill>
                  <a:schemeClr val="bg1"/>
                </a:solidFill>
              </a:defRPr>
            </a:lvl3pPr>
            <a:lvl4pPr marL="1096012" indent="0" algn="ctr">
              <a:spcBef>
                <a:spcPts val="199"/>
              </a:spcBef>
              <a:buNone/>
              <a:defRPr sz="1000">
                <a:solidFill>
                  <a:schemeClr val="bg1"/>
                </a:solidFill>
              </a:defRPr>
            </a:lvl4pPr>
            <a:lvl5pPr marL="1461349" indent="0" algn="ctr">
              <a:spcBef>
                <a:spcPts val="199"/>
              </a:spcBef>
              <a:buNone/>
              <a:defRPr sz="10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NL" dirty="0"/>
          </a:p>
        </p:txBody>
      </p:sp>
      <p:sp>
        <p:nvSpPr>
          <p:cNvPr id="18" name="Title 17">
            <a:extLst>
              <a:ext uri="{FF2B5EF4-FFF2-40B4-BE49-F238E27FC236}">
                <a16:creationId xmlns:a16="http://schemas.microsoft.com/office/drawing/2014/main" id="{C75E628C-0340-8D49-B1A6-B62336E7473D}"/>
              </a:ext>
            </a:extLst>
          </p:cNvPr>
          <p:cNvSpPr>
            <a:spLocks noGrp="1"/>
          </p:cNvSpPr>
          <p:nvPr>
            <p:ph type="title"/>
          </p:nvPr>
        </p:nvSpPr>
        <p:spPr>
          <a:xfrm>
            <a:off x="230964" y="298783"/>
            <a:ext cx="3400415" cy="466821"/>
          </a:xfrm>
        </p:spPr>
        <p:txBody>
          <a:bodyPr>
            <a:noAutofit/>
          </a:bodyPr>
          <a:lstStyle>
            <a:lvl1pPr algn="ctr">
              <a:defRPr sz="3600" spc="100" baseline="0">
                <a:latin typeface="Marvel" pitchFamily="2" charset="0"/>
              </a:defRPr>
            </a:lvl1pPr>
          </a:lstStyle>
          <a:p>
            <a:r>
              <a:rPr lang="en-GB"/>
              <a:t>Click to edit Master title style</a:t>
            </a:r>
            <a:endParaRPr lang="en-NL" dirty="0"/>
          </a:p>
        </p:txBody>
      </p:sp>
      <p:sp>
        <p:nvSpPr>
          <p:cNvPr id="20" name="Text Placeholder 19">
            <a:extLst>
              <a:ext uri="{FF2B5EF4-FFF2-40B4-BE49-F238E27FC236}">
                <a16:creationId xmlns:a16="http://schemas.microsoft.com/office/drawing/2014/main" id="{0839F86B-920E-22C0-594A-4FD01954F5E2}"/>
              </a:ext>
            </a:extLst>
          </p:cNvPr>
          <p:cNvSpPr>
            <a:spLocks noGrp="1"/>
          </p:cNvSpPr>
          <p:nvPr>
            <p:ph type="body" sz="quarter" idx="12"/>
          </p:nvPr>
        </p:nvSpPr>
        <p:spPr>
          <a:xfrm>
            <a:off x="4143376" y="1388280"/>
            <a:ext cx="3400425" cy="2234735"/>
          </a:xfrm>
        </p:spPr>
        <p:txBody>
          <a:bodyPr>
            <a:normAutofit/>
          </a:bodyPr>
          <a:lstStyle>
            <a:lvl1pPr marL="0" indent="0" algn="ctr">
              <a:lnSpc>
                <a:spcPct val="100000"/>
              </a:lnSpc>
              <a:spcBef>
                <a:spcPts val="199"/>
              </a:spcBef>
              <a:buNone/>
              <a:defRPr sz="900">
                <a:solidFill>
                  <a:schemeClr val="bg1"/>
                </a:solidFill>
                <a:latin typeface="Ubuntu" panose="020B0504030602030204" pitchFamily="34" charset="0"/>
              </a:defRPr>
            </a:lvl1pPr>
            <a:lvl2pPr marL="365337" indent="0" algn="ctr">
              <a:lnSpc>
                <a:spcPct val="100000"/>
              </a:lnSpc>
              <a:spcBef>
                <a:spcPts val="199"/>
              </a:spcBef>
              <a:buNone/>
              <a:defRPr sz="800">
                <a:solidFill>
                  <a:schemeClr val="bg1"/>
                </a:solidFill>
                <a:latin typeface="Ubuntu" panose="020B0504030602030204" pitchFamily="34" charset="0"/>
              </a:defRPr>
            </a:lvl2pPr>
            <a:lvl3pPr marL="730675" indent="0" algn="ctr">
              <a:lnSpc>
                <a:spcPct val="100000"/>
              </a:lnSpc>
              <a:spcBef>
                <a:spcPts val="199"/>
              </a:spcBef>
              <a:buNone/>
              <a:defRPr sz="600">
                <a:solidFill>
                  <a:schemeClr val="bg1"/>
                </a:solidFill>
                <a:latin typeface="Ubuntu" panose="020B0504030602030204" pitchFamily="34" charset="0"/>
              </a:defRPr>
            </a:lvl3pPr>
            <a:lvl4pPr marL="1096012" indent="0" algn="ctr">
              <a:lnSpc>
                <a:spcPct val="100000"/>
              </a:lnSpc>
              <a:spcBef>
                <a:spcPts val="199"/>
              </a:spcBef>
              <a:buNone/>
              <a:defRPr sz="600">
                <a:solidFill>
                  <a:schemeClr val="bg1"/>
                </a:solidFill>
                <a:latin typeface="Ubuntu" panose="020B0504030602030204" pitchFamily="34" charset="0"/>
              </a:defRPr>
            </a:lvl4pPr>
            <a:lvl5pPr marL="1461349" indent="0" algn="ctr">
              <a:lnSpc>
                <a:spcPct val="100000"/>
              </a:lnSpc>
              <a:spcBef>
                <a:spcPts val="199"/>
              </a:spcBef>
              <a:buNone/>
              <a:defRPr sz="600">
                <a:solidFill>
                  <a:schemeClr val="bg1"/>
                </a:solidFill>
                <a:latin typeface="Ubuntu" panose="020B050403060203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NL" dirty="0"/>
          </a:p>
        </p:txBody>
      </p:sp>
      <p:sp>
        <p:nvSpPr>
          <p:cNvPr id="22" name="Text Placeholder 21">
            <a:extLst>
              <a:ext uri="{FF2B5EF4-FFF2-40B4-BE49-F238E27FC236}">
                <a16:creationId xmlns:a16="http://schemas.microsoft.com/office/drawing/2014/main" id="{3FCFCC1F-4C78-BE94-81F8-9B2C27EC5520}"/>
              </a:ext>
            </a:extLst>
          </p:cNvPr>
          <p:cNvSpPr>
            <a:spLocks noGrp="1"/>
          </p:cNvSpPr>
          <p:nvPr>
            <p:ph type="body" sz="quarter" idx="13"/>
          </p:nvPr>
        </p:nvSpPr>
        <p:spPr>
          <a:xfrm>
            <a:off x="4445665" y="4308130"/>
            <a:ext cx="2879725" cy="977915"/>
          </a:xfrm>
        </p:spPr>
        <p:txBody>
          <a:bodyPr>
            <a:noAutofit/>
          </a:bodyPr>
          <a:lstStyle>
            <a:lvl1pPr marL="0" indent="0" algn="ctr">
              <a:lnSpc>
                <a:spcPct val="100000"/>
              </a:lnSpc>
              <a:spcBef>
                <a:spcPts val="199"/>
              </a:spcBef>
              <a:buNone/>
              <a:defRPr sz="800">
                <a:solidFill>
                  <a:schemeClr val="bg1"/>
                </a:solidFill>
              </a:defRPr>
            </a:lvl1pPr>
            <a:lvl2pPr marL="365337" indent="0" algn="ctr">
              <a:lnSpc>
                <a:spcPct val="100000"/>
              </a:lnSpc>
              <a:spcBef>
                <a:spcPts val="199"/>
              </a:spcBef>
              <a:buNone/>
              <a:defRPr sz="700">
                <a:solidFill>
                  <a:schemeClr val="bg1"/>
                </a:solidFill>
              </a:defRPr>
            </a:lvl2pPr>
            <a:lvl3pPr marL="730675" indent="0" algn="ctr">
              <a:lnSpc>
                <a:spcPct val="100000"/>
              </a:lnSpc>
              <a:spcBef>
                <a:spcPts val="199"/>
              </a:spcBef>
              <a:buNone/>
              <a:defRPr sz="500">
                <a:solidFill>
                  <a:schemeClr val="bg1"/>
                </a:solidFill>
              </a:defRPr>
            </a:lvl3pPr>
            <a:lvl4pPr marL="1096012" indent="0" algn="ctr">
              <a:lnSpc>
                <a:spcPct val="100000"/>
              </a:lnSpc>
              <a:spcBef>
                <a:spcPts val="199"/>
              </a:spcBef>
              <a:buNone/>
              <a:defRPr sz="500">
                <a:solidFill>
                  <a:schemeClr val="bg1"/>
                </a:solidFill>
              </a:defRPr>
            </a:lvl4pPr>
            <a:lvl5pPr marL="1461349" indent="0" algn="ctr">
              <a:lnSpc>
                <a:spcPct val="100000"/>
              </a:lnSpc>
              <a:spcBef>
                <a:spcPts val="199"/>
              </a:spcBef>
              <a:buNone/>
              <a:defRPr sz="5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NL" dirty="0"/>
          </a:p>
        </p:txBody>
      </p:sp>
    </p:spTree>
    <p:extLst>
      <p:ext uri="{BB962C8B-B14F-4D97-AF65-F5344CB8AC3E}">
        <p14:creationId xmlns:p14="http://schemas.microsoft.com/office/powerpoint/2010/main" val="9910516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SF Purple Card triple">
    <p:bg>
      <p:bgPr>
        <a:solidFill>
          <a:srgbClr val="00206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30287"/>
            <a:ext cx="6336704" cy="2399472"/>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20" name="Group 19">
            <a:extLst>
              <a:ext uri="{FF2B5EF4-FFF2-40B4-BE49-F238E27FC236}">
                <a16:creationId xmlns:a16="http://schemas.microsoft.com/office/drawing/2014/main" id="{C34ED96A-C81E-0A42-9CF6-E4D81333DE69}"/>
              </a:ext>
            </a:extLst>
          </p:cNvPr>
          <p:cNvGrpSpPr/>
          <p:nvPr/>
        </p:nvGrpSpPr>
        <p:grpSpPr>
          <a:xfrm>
            <a:off x="3083368" y="3683768"/>
            <a:ext cx="1608838" cy="462648"/>
            <a:chOff x="3071037" y="3275831"/>
            <a:chExt cx="1608838" cy="456633"/>
          </a:xfrm>
        </p:grpSpPr>
        <p:sp>
          <p:nvSpPr>
            <p:cNvPr id="21" name="Oval 20">
              <a:extLst>
                <a:ext uri="{FF2B5EF4-FFF2-40B4-BE49-F238E27FC236}">
                  <a16:creationId xmlns:a16="http://schemas.microsoft.com/office/drawing/2014/main" id="{8C11837A-7E93-4D49-83B1-51B53EAAD09E}"/>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2" name="Oval 21">
              <a:extLst>
                <a:ext uri="{FF2B5EF4-FFF2-40B4-BE49-F238E27FC236}">
                  <a16:creationId xmlns:a16="http://schemas.microsoft.com/office/drawing/2014/main" id="{089C0636-C6CD-FA4D-ADFE-E024B3268805}"/>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3" name="Oval 22">
              <a:extLst>
                <a:ext uri="{FF2B5EF4-FFF2-40B4-BE49-F238E27FC236}">
                  <a16:creationId xmlns:a16="http://schemas.microsoft.com/office/drawing/2014/main" id="{9B3A0C57-9FB3-4D4E-8AB4-101445966097}"/>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grpSp>
        <p:nvGrpSpPr>
          <p:cNvPr id="7" name="Group 6">
            <a:extLst>
              <a:ext uri="{FF2B5EF4-FFF2-40B4-BE49-F238E27FC236}">
                <a16:creationId xmlns:a16="http://schemas.microsoft.com/office/drawing/2014/main" id="{0FC4E0F2-BB8A-5632-9D72-427D5E6A2049}"/>
              </a:ext>
            </a:extLst>
          </p:cNvPr>
          <p:cNvGrpSpPr/>
          <p:nvPr/>
        </p:nvGrpSpPr>
        <p:grpSpPr>
          <a:xfrm>
            <a:off x="3083368" y="3683767"/>
            <a:ext cx="1608838" cy="462648"/>
            <a:chOff x="3071037" y="3275831"/>
            <a:chExt cx="1608838" cy="456633"/>
          </a:xfrm>
        </p:grpSpPr>
        <p:sp>
          <p:nvSpPr>
            <p:cNvPr id="8" name="Oval 7">
              <a:extLst>
                <a:ext uri="{FF2B5EF4-FFF2-40B4-BE49-F238E27FC236}">
                  <a16:creationId xmlns:a16="http://schemas.microsoft.com/office/drawing/2014/main" id="{C2FB30E1-666A-87F2-EF6F-09DD813FC13F}"/>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70"/>
            </a:p>
          </p:txBody>
        </p:sp>
        <p:sp>
          <p:nvSpPr>
            <p:cNvPr id="9" name="Oval 8">
              <a:extLst>
                <a:ext uri="{FF2B5EF4-FFF2-40B4-BE49-F238E27FC236}">
                  <a16:creationId xmlns:a16="http://schemas.microsoft.com/office/drawing/2014/main" id="{E9858EA2-FBDA-7F6B-2EE1-D26C3883BA43}"/>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70"/>
            </a:p>
          </p:txBody>
        </p:sp>
        <p:sp>
          <p:nvSpPr>
            <p:cNvPr id="10" name="Oval 9">
              <a:extLst>
                <a:ext uri="{FF2B5EF4-FFF2-40B4-BE49-F238E27FC236}">
                  <a16:creationId xmlns:a16="http://schemas.microsoft.com/office/drawing/2014/main" id="{80FFF657-89F6-E5F1-6934-7E42544E6F24}"/>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70"/>
            </a:p>
          </p:txBody>
        </p:sp>
      </p:grpSp>
    </p:spTree>
    <p:extLst>
      <p:ext uri="{BB962C8B-B14F-4D97-AF65-F5344CB8AC3E}">
        <p14:creationId xmlns:p14="http://schemas.microsoft.com/office/powerpoint/2010/main" val="4043070827"/>
      </p:ext>
    </p:extLst>
  </p:cSld>
  <p:clrMapOvr>
    <a:masterClrMapping/>
  </p:clrMapOvr>
  <p:extLst>
    <p:ext uri="{DCECCB84-F9BA-43D5-87BE-67443E8EF086}">
      <p15:sldGuideLst xmlns:p15="http://schemas.microsoft.com/office/powerpoint/2012/main">
        <p15:guide id="1" orient="horz" pos="1817">
          <p15:clr>
            <a:srgbClr val="FBAE40"/>
          </p15:clr>
        </p15:guide>
        <p15:guide id="3" orient="horz" pos="873">
          <p15:clr>
            <a:srgbClr val="FBAE40"/>
          </p15:clr>
        </p15:guide>
        <p15:guide id="4" orient="horz" pos="2761">
          <p15:clr>
            <a:srgbClr val="FBAE40"/>
          </p15:clr>
        </p15:guide>
        <p15:guide id="5" orient="horz" pos="839">
          <p15:clr>
            <a:srgbClr val="FBAE40"/>
          </p15:clr>
        </p15:guide>
        <p15:guide id="6" orient="horz" pos="2653">
          <p15:clr>
            <a:srgbClr val="FBAE40"/>
          </p15:clr>
        </p15:guide>
        <p15:guide id="7" orient="horz" pos="1841" userDrawn="1">
          <p15:clr>
            <a:srgbClr val="FBAE40"/>
          </p15:clr>
        </p15:guide>
        <p15:guide id="8" pos="2519" userDrawn="1">
          <p15:clr>
            <a:srgbClr val="FBAE40"/>
          </p15:clr>
        </p15:guide>
        <p15:guide id="9" orient="horz" pos="885" userDrawn="1">
          <p15:clr>
            <a:srgbClr val="FBAE40"/>
          </p15:clr>
        </p15:guide>
        <p15:guide id="10" orient="horz" pos="2797"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F Light Red card">
    <p:bg>
      <p:bgPr>
        <a:solidFill>
          <a:srgbClr val="FFC2E8"/>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608553"/>
            <a:ext cx="6336704" cy="2399472"/>
          </a:xfrm>
        </p:spPr>
        <p:txBody>
          <a:bodyPr>
            <a:noAutofit/>
          </a:bodyPr>
          <a:lstStyle>
            <a:lvl1pPr algn="ctr">
              <a:defRPr sz="4943" b="1">
                <a:solidFill>
                  <a:schemeClr val="tx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4013712418"/>
      </p:ext>
    </p:extLst>
  </p:cSld>
  <p:clrMapOvr>
    <a:masterClrMapping/>
  </p:clrMapOvr>
  <p:extLst>
    <p:ext uri="{DCECCB84-F9BA-43D5-87BE-67443E8EF086}">
      <p15:sldGuideLst xmlns:p15="http://schemas.microsoft.com/office/powerpoint/2012/main">
        <p15:guide id="1" orient="horz" pos="1817">
          <p15:clr>
            <a:srgbClr val="FBAE40"/>
          </p15:clr>
        </p15:guide>
        <p15:guide id="3" orient="horz" pos="873">
          <p15:clr>
            <a:srgbClr val="FBAE40"/>
          </p15:clr>
        </p15:guide>
        <p15:guide id="4" orient="horz" pos="2761">
          <p15:clr>
            <a:srgbClr val="FBAE40"/>
          </p15:clr>
        </p15:guide>
        <p15:guide id="5" orient="horz" pos="839">
          <p15:clr>
            <a:srgbClr val="FBAE40"/>
          </p15:clr>
        </p15:guide>
        <p15:guide id="6" orient="horz" pos="2653">
          <p15:clr>
            <a:srgbClr val="FBAE40"/>
          </p15:clr>
        </p15:guide>
        <p15:guide id="7" orient="horz" pos="1841" userDrawn="1">
          <p15:clr>
            <a:srgbClr val="FBAE40"/>
          </p15:clr>
        </p15:guide>
        <p15:guide id="8" pos="2519" userDrawn="1">
          <p15:clr>
            <a:srgbClr val="FBAE40"/>
          </p15:clr>
        </p15:guide>
        <p15:guide id="9" orient="horz" pos="885" userDrawn="1">
          <p15:clr>
            <a:srgbClr val="FBAE40"/>
          </p15:clr>
        </p15:guide>
        <p15:guide id="10" orient="horz" pos="2797"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7131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F Title card Main plus sub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0DA36A-1C38-474C-8BA5-91B0D575BB8A}"/>
              </a:ext>
            </a:extLst>
          </p:cNvPr>
          <p:cNvSpPr/>
          <p:nvPr/>
        </p:nvSpPr>
        <p:spPr>
          <a:xfrm>
            <a:off x="673270" y="688493"/>
            <a:ext cx="6507169" cy="4160402"/>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762">
              <a:latin typeface="Marvel" pitchFamily="2" charset="0"/>
            </a:endParaRPr>
          </a:p>
        </p:txBody>
      </p:sp>
      <p:sp>
        <p:nvSpPr>
          <p:cNvPr id="6" name="Title 5">
            <a:extLst>
              <a:ext uri="{FF2B5EF4-FFF2-40B4-BE49-F238E27FC236}">
                <a16:creationId xmlns:a16="http://schemas.microsoft.com/office/drawing/2014/main" id="{527F4804-39D8-BE4A-BE12-DC1186D56A18}"/>
              </a:ext>
            </a:extLst>
          </p:cNvPr>
          <p:cNvSpPr>
            <a:spLocks noGrp="1"/>
          </p:cNvSpPr>
          <p:nvPr>
            <p:ph type="title" hasCustomPrompt="1"/>
          </p:nvPr>
        </p:nvSpPr>
        <p:spPr>
          <a:xfrm>
            <a:off x="1123330" y="2265483"/>
            <a:ext cx="5607059" cy="1085612"/>
          </a:xfrm>
        </p:spPr>
        <p:txBody>
          <a:bodyPr>
            <a:noAutofit/>
          </a:bodyPr>
          <a:lstStyle>
            <a:lvl1pPr algn="ctr">
              <a:defRPr sz="9155">
                <a:latin typeface="Marvel" pitchFamily="2" charset="0"/>
              </a:defRPr>
            </a:lvl1pPr>
          </a:lstStyle>
          <a:p>
            <a:r>
              <a:rPr lang="en-GB" dirty="0"/>
              <a:t>CLICK TO EDIT</a:t>
            </a:r>
            <a:endParaRPr lang="en-NL" dirty="0"/>
          </a:p>
        </p:txBody>
      </p:sp>
      <p:sp>
        <p:nvSpPr>
          <p:cNvPr id="8" name="Text Placeholder 7">
            <a:extLst>
              <a:ext uri="{FF2B5EF4-FFF2-40B4-BE49-F238E27FC236}">
                <a16:creationId xmlns:a16="http://schemas.microsoft.com/office/drawing/2014/main" id="{4003B836-2EC2-CB49-8F4E-11043FBEF695}"/>
              </a:ext>
            </a:extLst>
          </p:cNvPr>
          <p:cNvSpPr>
            <a:spLocks noGrp="1"/>
          </p:cNvSpPr>
          <p:nvPr>
            <p:ph type="body" sz="quarter" idx="10" hasCustomPrompt="1"/>
          </p:nvPr>
        </p:nvSpPr>
        <p:spPr>
          <a:xfrm>
            <a:off x="1123328" y="3318985"/>
            <a:ext cx="5607059" cy="729565"/>
          </a:xfrm>
        </p:spPr>
        <p:txBody>
          <a:bodyPr>
            <a:normAutofit/>
          </a:bodyPr>
          <a:lstStyle>
            <a:lvl1pPr marL="0" indent="0" algn="ctr">
              <a:buNone/>
              <a:defRPr sz="1018">
                <a:solidFill>
                  <a:schemeClr val="tx1">
                    <a:lumMod val="50000"/>
                    <a:lumOff val="50000"/>
                  </a:schemeClr>
                </a:solidFill>
                <a:latin typeface="Ubuntu" panose="020B0504030602030204" pitchFamily="34" charset="0"/>
              </a:defRPr>
            </a:lvl1pPr>
            <a:lvl2pPr marL="365337" indent="0">
              <a:buNone/>
              <a:defRPr/>
            </a:lvl2pPr>
            <a:lvl3pPr marL="730675" indent="0">
              <a:buNone/>
              <a:defRPr/>
            </a:lvl3pPr>
            <a:lvl4pPr marL="1096012" indent="0">
              <a:buNone/>
              <a:defRPr/>
            </a:lvl4pPr>
            <a:lvl5pPr marL="1461348" indent="0">
              <a:buNone/>
              <a:defRPr/>
            </a:lvl5pPr>
          </a:lstStyle>
          <a:p>
            <a:pPr lvl="0"/>
            <a:r>
              <a:rPr lang="en-NL" dirty="0"/>
              <a:t>Subtitle here</a:t>
            </a:r>
          </a:p>
        </p:txBody>
      </p:sp>
    </p:spTree>
    <p:extLst>
      <p:ext uri="{BB962C8B-B14F-4D97-AF65-F5344CB8AC3E}">
        <p14:creationId xmlns:p14="http://schemas.microsoft.com/office/powerpoint/2010/main" val="2565786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Card Back w/ Log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25/05/2022</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
        <p:nvSpPr>
          <p:cNvPr id="5" name="Rounded Rectangle 4">
            <a:extLst>
              <a:ext uri="{FF2B5EF4-FFF2-40B4-BE49-F238E27FC236}">
                <a16:creationId xmlns:a16="http://schemas.microsoft.com/office/drawing/2014/main" id="{F3ACA10A-19C5-2748-8CCF-345CEE986A66}"/>
              </a:ext>
            </a:extLst>
          </p:cNvPr>
          <p:cNvSpPr/>
          <p:nvPr/>
        </p:nvSpPr>
        <p:spPr>
          <a:xfrm>
            <a:off x="2" y="-190365"/>
            <a:ext cx="7775575" cy="580694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92"/>
          </a:p>
        </p:txBody>
      </p:sp>
      <p:pic>
        <p:nvPicPr>
          <p:cNvPr id="8" name="Picture 7">
            <a:extLst>
              <a:ext uri="{FF2B5EF4-FFF2-40B4-BE49-F238E27FC236}">
                <a16:creationId xmlns:a16="http://schemas.microsoft.com/office/drawing/2014/main" id="{0C404C00-9504-4445-BAC4-7D7E5A19094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58787" y="-665883"/>
            <a:ext cx="6858000" cy="6948340"/>
          </a:xfrm>
          <a:prstGeom prst="rect">
            <a:avLst/>
          </a:prstGeom>
        </p:spPr>
      </p:pic>
      <p:sp>
        <p:nvSpPr>
          <p:cNvPr id="7" name="Rounded Rectangle 6">
            <a:extLst>
              <a:ext uri="{FF2B5EF4-FFF2-40B4-BE49-F238E27FC236}">
                <a16:creationId xmlns:a16="http://schemas.microsoft.com/office/drawing/2014/main" id="{31BA5D6F-F1C1-3D18-23E2-3C65DE06DB6C}"/>
              </a:ext>
            </a:extLst>
          </p:cNvPr>
          <p:cNvSpPr/>
          <p:nvPr/>
        </p:nvSpPr>
        <p:spPr>
          <a:xfrm>
            <a:off x="1" y="-190365"/>
            <a:ext cx="7775575" cy="580694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9" name="Picture 8">
            <a:extLst>
              <a:ext uri="{FF2B5EF4-FFF2-40B4-BE49-F238E27FC236}">
                <a16:creationId xmlns:a16="http://schemas.microsoft.com/office/drawing/2014/main" id="{E5A0F49A-EF3C-DE8D-08A1-142ED796540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58787" y="-665883"/>
            <a:ext cx="6858000" cy="6948340"/>
          </a:xfrm>
          <a:prstGeom prst="rect">
            <a:avLst/>
          </a:prstGeom>
        </p:spPr>
      </p:pic>
    </p:spTree>
    <p:extLst>
      <p:ext uri="{BB962C8B-B14F-4D97-AF65-F5344CB8AC3E}">
        <p14:creationId xmlns:p14="http://schemas.microsoft.com/office/powerpoint/2010/main" val="915972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SF white/watermark 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25/05/2022</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
        <p:nvSpPr>
          <p:cNvPr id="5" name="Rounded Rectangle 4">
            <a:extLst>
              <a:ext uri="{FF2B5EF4-FFF2-40B4-BE49-F238E27FC236}">
                <a16:creationId xmlns:a16="http://schemas.microsoft.com/office/drawing/2014/main" id="{F3ACA10A-19C5-2748-8CCF-345CEE986A66}"/>
              </a:ext>
            </a:extLst>
          </p:cNvPr>
          <p:cNvSpPr/>
          <p:nvPr/>
        </p:nvSpPr>
        <p:spPr>
          <a:xfrm>
            <a:off x="2" y="-190365"/>
            <a:ext cx="7775575" cy="580694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92"/>
          </a:p>
        </p:txBody>
      </p:sp>
      <p:sp>
        <p:nvSpPr>
          <p:cNvPr id="6" name="Rounded Rectangle 5">
            <a:extLst>
              <a:ext uri="{FF2B5EF4-FFF2-40B4-BE49-F238E27FC236}">
                <a16:creationId xmlns:a16="http://schemas.microsoft.com/office/drawing/2014/main" id="{75FEA4E3-B46B-351D-83F1-B6521866AEB0}"/>
              </a:ext>
            </a:extLst>
          </p:cNvPr>
          <p:cNvSpPr/>
          <p:nvPr/>
        </p:nvSpPr>
        <p:spPr>
          <a:xfrm>
            <a:off x="1" y="-190365"/>
            <a:ext cx="7775575" cy="580694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Tree>
    <p:extLst>
      <p:ext uri="{BB962C8B-B14F-4D97-AF65-F5344CB8AC3E}">
        <p14:creationId xmlns:p14="http://schemas.microsoft.com/office/powerpoint/2010/main" val="1583770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F Green Card single">
    <p:bg>
      <p:bgPr>
        <a:solidFill>
          <a:srgbClr val="DE8445"/>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8" y="2929926"/>
            <a:ext cx="1849858" cy="567338"/>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2005766"/>
            <a:ext cx="6336704" cy="802523"/>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7" name="Group 6">
            <a:extLst>
              <a:ext uri="{FF2B5EF4-FFF2-40B4-BE49-F238E27FC236}">
                <a16:creationId xmlns:a16="http://schemas.microsoft.com/office/drawing/2014/main" id="{B7C5D320-9549-DF80-4091-E6DE407D5474}"/>
              </a:ext>
            </a:extLst>
          </p:cNvPr>
          <p:cNvGrpSpPr/>
          <p:nvPr/>
        </p:nvGrpSpPr>
        <p:grpSpPr>
          <a:xfrm>
            <a:off x="2962858" y="2929926"/>
            <a:ext cx="1849858" cy="567338"/>
            <a:chOff x="2962857" y="3305119"/>
            <a:chExt cx="1849858" cy="559962"/>
          </a:xfrm>
        </p:grpSpPr>
        <p:sp>
          <p:nvSpPr>
            <p:cNvPr id="11" name="Diamond 10">
              <a:extLst>
                <a:ext uri="{FF2B5EF4-FFF2-40B4-BE49-F238E27FC236}">
                  <a16:creationId xmlns:a16="http://schemas.microsoft.com/office/drawing/2014/main" id="{EF6007A1-973A-DCFD-6424-F39D4914535E}"/>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70"/>
            </a:p>
          </p:txBody>
        </p:sp>
        <p:sp>
          <p:nvSpPr>
            <p:cNvPr id="12" name="Diamond 11">
              <a:extLst>
                <a:ext uri="{FF2B5EF4-FFF2-40B4-BE49-F238E27FC236}">
                  <a16:creationId xmlns:a16="http://schemas.microsoft.com/office/drawing/2014/main" id="{C00F0A0E-0BBF-A95D-2F6F-9A93C91FFCCA}"/>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70"/>
            </a:p>
          </p:txBody>
        </p:sp>
        <p:sp>
          <p:nvSpPr>
            <p:cNvPr id="15" name="Diamond 14">
              <a:extLst>
                <a:ext uri="{FF2B5EF4-FFF2-40B4-BE49-F238E27FC236}">
                  <a16:creationId xmlns:a16="http://schemas.microsoft.com/office/drawing/2014/main" id="{1EBF0759-B34F-620F-0BD6-F84AEBBF7CF0}"/>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70"/>
            </a:p>
          </p:txBody>
        </p:sp>
      </p:grpSp>
    </p:spTree>
    <p:extLst>
      <p:ext uri="{BB962C8B-B14F-4D97-AF65-F5344CB8AC3E}">
        <p14:creationId xmlns:p14="http://schemas.microsoft.com/office/powerpoint/2010/main" val="1771552994"/>
      </p:ext>
    </p:extLst>
  </p:cSld>
  <p:clrMapOvr>
    <a:masterClrMapping/>
  </p:clrMapOvr>
  <p:extLst>
    <p:ext uri="{DCECCB84-F9BA-43D5-87BE-67443E8EF086}">
      <p15:sldGuideLst xmlns:p15="http://schemas.microsoft.com/office/powerpoint/2012/main">
        <p15:guide id="1" orient="horz" pos="1817">
          <p15:clr>
            <a:srgbClr val="FBAE40"/>
          </p15:clr>
        </p15:guide>
        <p15:guide id="3" orient="horz" pos="1344">
          <p15:clr>
            <a:srgbClr val="FBAE40"/>
          </p15:clr>
        </p15:guide>
        <p15:guide id="4" orient="horz" pos="2289">
          <p15:clr>
            <a:srgbClr val="FBAE40"/>
          </p15:clr>
        </p15:guide>
        <p15:guide id="5" orient="horz" pos="1746">
          <p15:clr>
            <a:srgbClr val="FBAE40"/>
          </p15:clr>
        </p15:guide>
        <p15:guide id="6" pos="2449">
          <p15:clr>
            <a:srgbClr val="FBAE40"/>
          </p15:clr>
        </p15:guide>
        <p15:guide id="7" orient="horz" pos="1292">
          <p15:clr>
            <a:srgbClr val="FBAE40"/>
          </p15:clr>
        </p15:guide>
        <p15:guide id="8" orient="horz" pos="2200">
          <p15:clr>
            <a:srgbClr val="FBAE40"/>
          </p15:clr>
        </p15:guide>
        <p15:guide id="9" orient="horz" pos="1841" userDrawn="1">
          <p15:clr>
            <a:srgbClr val="FBAE40"/>
          </p15:clr>
        </p15:guide>
        <p15:guide id="10" pos="2519" userDrawn="1">
          <p15:clr>
            <a:srgbClr val="FBAE40"/>
          </p15:clr>
        </p15:guide>
        <p15:guide id="11" orient="horz" pos="1362" userDrawn="1">
          <p15:clr>
            <a:srgbClr val="FBAE40"/>
          </p15:clr>
        </p15:guide>
        <p15:guide id="12" orient="horz" pos="2319"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F Green Card double">
    <p:bg>
      <p:bgPr>
        <a:solidFill>
          <a:srgbClr val="DE8445"/>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318984"/>
            <a:ext cx="1849858" cy="567338"/>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68028"/>
            <a:ext cx="6336704" cy="1596950"/>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7" name="Group 6">
            <a:extLst>
              <a:ext uri="{FF2B5EF4-FFF2-40B4-BE49-F238E27FC236}">
                <a16:creationId xmlns:a16="http://schemas.microsoft.com/office/drawing/2014/main" id="{AF1A526C-E6AA-4F9E-8E47-D438134BB286}"/>
              </a:ext>
            </a:extLst>
          </p:cNvPr>
          <p:cNvGrpSpPr/>
          <p:nvPr/>
        </p:nvGrpSpPr>
        <p:grpSpPr>
          <a:xfrm>
            <a:off x="2962857" y="3318984"/>
            <a:ext cx="1849858" cy="567338"/>
            <a:chOff x="2962857" y="3305119"/>
            <a:chExt cx="1849858" cy="559962"/>
          </a:xfrm>
        </p:grpSpPr>
        <p:sp>
          <p:nvSpPr>
            <p:cNvPr id="11" name="Diamond 10">
              <a:extLst>
                <a:ext uri="{FF2B5EF4-FFF2-40B4-BE49-F238E27FC236}">
                  <a16:creationId xmlns:a16="http://schemas.microsoft.com/office/drawing/2014/main" id="{30D4B109-5F4B-9C1D-F2D9-1679BAF8FA4F}"/>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70"/>
            </a:p>
          </p:txBody>
        </p:sp>
        <p:sp>
          <p:nvSpPr>
            <p:cNvPr id="12" name="Diamond 11">
              <a:extLst>
                <a:ext uri="{FF2B5EF4-FFF2-40B4-BE49-F238E27FC236}">
                  <a16:creationId xmlns:a16="http://schemas.microsoft.com/office/drawing/2014/main" id="{ED107A0E-5F5D-921A-DB39-D6595787234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70"/>
            </a:p>
          </p:txBody>
        </p:sp>
        <p:sp>
          <p:nvSpPr>
            <p:cNvPr id="15" name="Diamond 14">
              <a:extLst>
                <a:ext uri="{FF2B5EF4-FFF2-40B4-BE49-F238E27FC236}">
                  <a16:creationId xmlns:a16="http://schemas.microsoft.com/office/drawing/2014/main" id="{41BC80D7-A2A6-EDE8-407F-CA291ED0834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70"/>
            </a:p>
          </p:txBody>
        </p:sp>
      </p:grpSp>
    </p:spTree>
    <p:extLst>
      <p:ext uri="{BB962C8B-B14F-4D97-AF65-F5344CB8AC3E}">
        <p14:creationId xmlns:p14="http://schemas.microsoft.com/office/powerpoint/2010/main" val="2899560225"/>
      </p:ext>
    </p:extLst>
  </p:cSld>
  <p:clrMapOvr>
    <a:masterClrMapping/>
  </p:clrMapOvr>
  <p:extLst>
    <p:ext uri="{DCECCB84-F9BA-43D5-87BE-67443E8EF086}">
      <p15:sldGuideLst xmlns:p15="http://schemas.microsoft.com/office/powerpoint/2012/main">
        <p15:guide id="1" orient="horz" pos="1817">
          <p15:clr>
            <a:srgbClr val="FBAE40"/>
          </p15:clr>
        </p15:guide>
        <p15:guide id="3" orient="horz" pos="1109">
          <p15:clr>
            <a:srgbClr val="FBAE40"/>
          </p15:clr>
        </p15:guide>
        <p15:guide id="4" orient="horz" pos="2524">
          <p15:clr>
            <a:srgbClr val="FBAE40"/>
          </p15:clr>
        </p15:guide>
        <p15:guide id="5" orient="horz" pos="1841" userDrawn="1">
          <p15:clr>
            <a:srgbClr val="FBAE40"/>
          </p15:clr>
        </p15:guide>
        <p15:guide id="6" pos="2519" userDrawn="1">
          <p15:clr>
            <a:srgbClr val="FBAE40"/>
          </p15:clr>
        </p15:guide>
        <p15:guide id="7" orient="horz" pos="1124" userDrawn="1">
          <p15:clr>
            <a:srgbClr val="FBAE40"/>
          </p15:clr>
        </p15:guide>
        <p15:guide id="8" orient="horz" pos="255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F Green Card triple">
    <p:bg>
      <p:bgPr>
        <a:solidFill>
          <a:srgbClr val="DE8445"/>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683766"/>
            <a:ext cx="1849858" cy="567338"/>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30287"/>
            <a:ext cx="6336704" cy="2399472"/>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7" name="Group 6">
            <a:extLst>
              <a:ext uri="{FF2B5EF4-FFF2-40B4-BE49-F238E27FC236}">
                <a16:creationId xmlns:a16="http://schemas.microsoft.com/office/drawing/2014/main" id="{B7C3FA7C-3561-AB9A-F981-7C78435C3934}"/>
              </a:ext>
            </a:extLst>
          </p:cNvPr>
          <p:cNvGrpSpPr/>
          <p:nvPr/>
        </p:nvGrpSpPr>
        <p:grpSpPr>
          <a:xfrm>
            <a:off x="2962857" y="3683766"/>
            <a:ext cx="1849858" cy="567338"/>
            <a:chOff x="2962857" y="3305119"/>
            <a:chExt cx="1849858" cy="559962"/>
          </a:xfrm>
        </p:grpSpPr>
        <p:sp>
          <p:nvSpPr>
            <p:cNvPr id="11" name="Diamond 10">
              <a:extLst>
                <a:ext uri="{FF2B5EF4-FFF2-40B4-BE49-F238E27FC236}">
                  <a16:creationId xmlns:a16="http://schemas.microsoft.com/office/drawing/2014/main" id="{B503F939-00A0-0C00-0959-4A26CD4EEBA3}"/>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70"/>
            </a:p>
          </p:txBody>
        </p:sp>
        <p:sp>
          <p:nvSpPr>
            <p:cNvPr id="12" name="Diamond 11">
              <a:extLst>
                <a:ext uri="{FF2B5EF4-FFF2-40B4-BE49-F238E27FC236}">
                  <a16:creationId xmlns:a16="http://schemas.microsoft.com/office/drawing/2014/main" id="{62FEB00F-1822-45EE-0666-FFDC8B2A8B9D}"/>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70"/>
            </a:p>
          </p:txBody>
        </p:sp>
        <p:sp>
          <p:nvSpPr>
            <p:cNvPr id="15" name="Diamond 14">
              <a:extLst>
                <a:ext uri="{FF2B5EF4-FFF2-40B4-BE49-F238E27FC236}">
                  <a16:creationId xmlns:a16="http://schemas.microsoft.com/office/drawing/2014/main" id="{E2CE1BBA-EBF5-9FEB-C9A8-301CAD3665B5}"/>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70"/>
            </a:p>
          </p:txBody>
        </p:sp>
      </p:grpSp>
    </p:spTree>
    <p:extLst>
      <p:ext uri="{BB962C8B-B14F-4D97-AF65-F5344CB8AC3E}">
        <p14:creationId xmlns:p14="http://schemas.microsoft.com/office/powerpoint/2010/main" val="2663766161"/>
      </p:ext>
    </p:extLst>
  </p:cSld>
  <p:clrMapOvr>
    <a:masterClrMapping/>
  </p:clrMapOvr>
  <p:extLst>
    <p:ext uri="{DCECCB84-F9BA-43D5-87BE-67443E8EF086}">
      <p15:sldGuideLst xmlns:p15="http://schemas.microsoft.com/office/powerpoint/2012/main">
        <p15:guide id="1" orient="horz" pos="1817">
          <p15:clr>
            <a:srgbClr val="FBAE40"/>
          </p15:clr>
        </p15:guide>
        <p15:guide id="3" orient="horz" pos="873">
          <p15:clr>
            <a:srgbClr val="FBAE40"/>
          </p15:clr>
        </p15:guide>
        <p15:guide id="4" orient="horz" pos="2761">
          <p15:clr>
            <a:srgbClr val="FBAE40"/>
          </p15:clr>
        </p15:guide>
        <p15:guide id="5" orient="horz" pos="839">
          <p15:clr>
            <a:srgbClr val="FBAE40"/>
          </p15:clr>
        </p15:guide>
        <p15:guide id="6" orient="horz" pos="2653">
          <p15:clr>
            <a:srgbClr val="FBAE40"/>
          </p15:clr>
        </p15:guide>
        <p15:guide id="7" orient="horz" pos="1841" userDrawn="1">
          <p15:clr>
            <a:srgbClr val="FBAE40"/>
          </p15:clr>
        </p15:guide>
        <p15:guide id="8" pos="2519" userDrawn="1">
          <p15:clr>
            <a:srgbClr val="FBAE40"/>
          </p15:clr>
        </p15:guide>
        <p15:guide id="9" orient="horz" pos="885" userDrawn="1">
          <p15:clr>
            <a:srgbClr val="FBAE40"/>
          </p15:clr>
        </p15:guide>
        <p15:guide id="10" orient="horz" pos="2797"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_SF Green Card sing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8" y="2929926"/>
            <a:ext cx="1849858" cy="567338"/>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2005766"/>
            <a:ext cx="6336704" cy="802523"/>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2655703293"/>
      </p:ext>
    </p:extLst>
  </p:cSld>
  <p:clrMapOvr>
    <a:masterClrMapping/>
  </p:clrMapOvr>
  <p:extLst>
    <p:ext uri="{DCECCB84-F9BA-43D5-87BE-67443E8EF086}">
      <p15:sldGuideLst xmlns:p15="http://schemas.microsoft.com/office/powerpoint/2012/main">
        <p15:guide id="1" orient="horz" pos="1817">
          <p15:clr>
            <a:srgbClr val="FBAE40"/>
          </p15:clr>
        </p15:guide>
        <p15:guide id="2" pos="2519">
          <p15:clr>
            <a:srgbClr val="FBAE40"/>
          </p15:clr>
        </p15:guide>
        <p15:guide id="3" orient="horz" pos="1344">
          <p15:clr>
            <a:srgbClr val="FBAE40"/>
          </p15:clr>
        </p15:guide>
        <p15:guide id="4" orient="horz" pos="2289">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E844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573" y="299033"/>
            <a:ext cx="6706433" cy="1085612"/>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34573" y="1495153"/>
            <a:ext cx="6706433" cy="3563666"/>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34572" y="5205735"/>
            <a:ext cx="1749505" cy="299031"/>
          </a:xfrm>
          <a:prstGeom prst="rect">
            <a:avLst/>
          </a:prstGeom>
        </p:spPr>
        <p:txBody>
          <a:bodyPr vert="horz" lIns="91440" tIns="45720" rIns="91440" bIns="45720" rtlCol="0" anchor="ctr"/>
          <a:lstStyle>
            <a:lvl1pPr algn="l">
              <a:defRPr sz="959">
                <a:solidFill>
                  <a:schemeClr val="tx1">
                    <a:tint val="75000"/>
                  </a:schemeClr>
                </a:solidFill>
              </a:defRPr>
            </a:lvl1pPr>
          </a:lstStyle>
          <a:p>
            <a:fld id="{E73D112B-1218-6940-8ADF-F626DEEE2DDF}" type="datetimeFigureOut">
              <a:rPr lang="en-NL" smtClean="0"/>
              <a:t>25/05/2022</a:t>
            </a:fld>
            <a:endParaRPr lang="en-NL"/>
          </a:p>
        </p:txBody>
      </p:sp>
      <p:sp>
        <p:nvSpPr>
          <p:cNvPr id="5" name="Footer Placeholder 4"/>
          <p:cNvSpPr>
            <a:spLocks noGrp="1"/>
          </p:cNvSpPr>
          <p:nvPr>
            <p:ph type="ftr" sz="quarter" idx="3"/>
          </p:nvPr>
        </p:nvSpPr>
        <p:spPr>
          <a:xfrm>
            <a:off x="2575661" y="5205735"/>
            <a:ext cx="2624257" cy="299031"/>
          </a:xfrm>
          <a:prstGeom prst="rect">
            <a:avLst/>
          </a:prstGeom>
        </p:spPr>
        <p:txBody>
          <a:bodyPr vert="horz" lIns="91440" tIns="45720" rIns="91440" bIns="45720" rtlCol="0" anchor="ctr"/>
          <a:lstStyle>
            <a:lvl1pPr algn="ctr">
              <a:defRPr sz="959">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491501" y="5205735"/>
            <a:ext cx="1749505" cy="299031"/>
          </a:xfrm>
          <a:prstGeom prst="rect">
            <a:avLst/>
          </a:prstGeom>
        </p:spPr>
        <p:txBody>
          <a:bodyPr vert="horz" lIns="91440" tIns="45720" rIns="91440" bIns="45720" rtlCol="0" anchor="ctr"/>
          <a:lstStyle>
            <a:lvl1pPr algn="r">
              <a:defRPr sz="959">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993128232"/>
      </p:ext>
    </p:extLst>
  </p:cSld>
  <p:clrMap bg1="lt1" tx1="dk1" bg2="lt2" tx2="dk2" accent1="accent1" accent2="accent2" accent3="accent3" accent4="accent4" accent5="accent5" accent6="accent6" hlink="hlink" folHlink="folHlink"/>
  <p:sldLayoutIdLst>
    <p:sldLayoutId id="2147483713"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Lst>
  <p:txStyles>
    <p:titleStyle>
      <a:lvl1pPr algn="l" defTabSz="730675" rtl="0" eaLnBrk="1" latinLnBrk="0" hangingPunct="1">
        <a:lnSpc>
          <a:spcPct val="90000"/>
        </a:lnSpc>
        <a:spcBef>
          <a:spcPct val="0"/>
        </a:spcBef>
        <a:buNone/>
        <a:defRPr sz="3517" kern="1200">
          <a:solidFill>
            <a:schemeClr val="tx1"/>
          </a:solidFill>
          <a:latin typeface="+mj-lt"/>
          <a:ea typeface="+mj-ea"/>
          <a:cs typeface="+mj-cs"/>
        </a:defRPr>
      </a:lvl1pPr>
    </p:titleStyle>
    <p:bodyStyle>
      <a:lvl1pPr marL="182668" indent="-182668" algn="l" defTabSz="730675" rtl="0" eaLnBrk="1" latinLnBrk="0" hangingPunct="1">
        <a:lnSpc>
          <a:spcPct val="90000"/>
        </a:lnSpc>
        <a:spcBef>
          <a:spcPts val="799"/>
        </a:spcBef>
        <a:buFont typeface="Arial" panose="020B0604020202020204" pitchFamily="34" charset="0"/>
        <a:buChar char="•"/>
        <a:defRPr sz="2237" kern="1200">
          <a:solidFill>
            <a:schemeClr val="tx1"/>
          </a:solidFill>
          <a:latin typeface="+mn-lt"/>
          <a:ea typeface="+mn-ea"/>
          <a:cs typeface="+mn-cs"/>
        </a:defRPr>
      </a:lvl1pPr>
      <a:lvl2pPr marL="548005" indent="-182668" algn="l" defTabSz="730675" rtl="0" eaLnBrk="1" latinLnBrk="0" hangingPunct="1">
        <a:lnSpc>
          <a:spcPct val="90000"/>
        </a:lnSpc>
        <a:spcBef>
          <a:spcPts val="399"/>
        </a:spcBef>
        <a:buFont typeface="Arial" panose="020B0604020202020204" pitchFamily="34" charset="0"/>
        <a:buChar char="•"/>
        <a:defRPr sz="1918" kern="1200">
          <a:solidFill>
            <a:schemeClr val="tx1"/>
          </a:solidFill>
          <a:latin typeface="+mn-lt"/>
          <a:ea typeface="+mn-ea"/>
          <a:cs typeface="+mn-cs"/>
        </a:defRPr>
      </a:lvl2pPr>
      <a:lvl3pPr marL="913343" indent="-182668" algn="l" defTabSz="730675" rtl="0" eaLnBrk="1" latinLnBrk="0" hangingPunct="1">
        <a:lnSpc>
          <a:spcPct val="90000"/>
        </a:lnSpc>
        <a:spcBef>
          <a:spcPts val="399"/>
        </a:spcBef>
        <a:buFont typeface="Arial" panose="020B0604020202020204" pitchFamily="34" charset="0"/>
        <a:buChar char="•"/>
        <a:defRPr sz="1598" kern="1200">
          <a:solidFill>
            <a:schemeClr val="tx1"/>
          </a:solidFill>
          <a:latin typeface="+mn-lt"/>
          <a:ea typeface="+mn-ea"/>
          <a:cs typeface="+mn-cs"/>
        </a:defRPr>
      </a:lvl3pPr>
      <a:lvl4pPr marL="1278680"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4pPr>
      <a:lvl5pPr marL="1644017"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5pPr>
      <a:lvl6pPr marL="2009355"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6pPr>
      <a:lvl7pPr marL="2374692"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7pPr>
      <a:lvl8pPr marL="2740029"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8pPr>
      <a:lvl9pPr marL="3105366"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9pPr>
    </p:bodyStyle>
    <p:otherStyle>
      <a:defPPr>
        <a:defRPr lang="en-US"/>
      </a:defPPr>
      <a:lvl1pPr marL="0" algn="l" defTabSz="730675" rtl="0" eaLnBrk="1" latinLnBrk="0" hangingPunct="1">
        <a:defRPr sz="1438" kern="1200">
          <a:solidFill>
            <a:schemeClr val="tx1"/>
          </a:solidFill>
          <a:latin typeface="+mn-lt"/>
          <a:ea typeface="+mn-ea"/>
          <a:cs typeface="+mn-cs"/>
        </a:defRPr>
      </a:lvl1pPr>
      <a:lvl2pPr marL="365337" algn="l" defTabSz="730675" rtl="0" eaLnBrk="1" latinLnBrk="0" hangingPunct="1">
        <a:defRPr sz="1438" kern="1200">
          <a:solidFill>
            <a:schemeClr val="tx1"/>
          </a:solidFill>
          <a:latin typeface="+mn-lt"/>
          <a:ea typeface="+mn-ea"/>
          <a:cs typeface="+mn-cs"/>
        </a:defRPr>
      </a:lvl2pPr>
      <a:lvl3pPr marL="730675" algn="l" defTabSz="730675" rtl="0" eaLnBrk="1" latinLnBrk="0" hangingPunct="1">
        <a:defRPr sz="1438" kern="1200">
          <a:solidFill>
            <a:schemeClr val="tx1"/>
          </a:solidFill>
          <a:latin typeface="+mn-lt"/>
          <a:ea typeface="+mn-ea"/>
          <a:cs typeface="+mn-cs"/>
        </a:defRPr>
      </a:lvl3pPr>
      <a:lvl4pPr marL="1096011" algn="l" defTabSz="730675" rtl="0" eaLnBrk="1" latinLnBrk="0" hangingPunct="1">
        <a:defRPr sz="1438" kern="1200">
          <a:solidFill>
            <a:schemeClr val="tx1"/>
          </a:solidFill>
          <a:latin typeface="+mn-lt"/>
          <a:ea typeface="+mn-ea"/>
          <a:cs typeface="+mn-cs"/>
        </a:defRPr>
      </a:lvl4pPr>
      <a:lvl5pPr marL="1461348" algn="l" defTabSz="730675" rtl="0" eaLnBrk="1" latinLnBrk="0" hangingPunct="1">
        <a:defRPr sz="1438" kern="1200">
          <a:solidFill>
            <a:schemeClr val="tx1"/>
          </a:solidFill>
          <a:latin typeface="+mn-lt"/>
          <a:ea typeface="+mn-ea"/>
          <a:cs typeface="+mn-cs"/>
        </a:defRPr>
      </a:lvl5pPr>
      <a:lvl6pPr marL="1826687" algn="l" defTabSz="730675" rtl="0" eaLnBrk="1" latinLnBrk="0" hangingPunct="1">
        <a:defRPr sz="1438" kern="1200">
          <a:solidFill>
            <a:schemeClr val="tx1"/>
          </a:solidFill>
          <a:latin typeface="+mn-lt"/>
          <a:ea typeface="+mn-ea"/>
          <a:cs typeface="+mn-cs"/>
        </a:defRPr>
      </a:lvl6pPr>
      <a:lvl7pPr marL="2192024" algn="l" defTabSz="730675" rtl="0" eaLnBrk="1" latinLnBrk="0" hangingPunct="1">
        <a:defRPr sz="1438" kern="1200">
          <a:solidFill>
            <a:schemeClr val="tx1"/>
          </a:solidFill>
          <a:latin typeface="+mn-lt"/>
          <a:ea typeface="+mn-ea"/>
          <a:cs typeface="+mn-cs"/>
        </a:defRPr>
      </a:lvl7pPr>
      <a:lvl8pPr marL="2557360" algn="l" defTabSz="730675" rtl="0" eaLnBrk="1" latinLnBrk="0" hangingPunct="1">
        <a:defRPr sz="1438" kern="1200">
          <a:solidFill>
            <a:schemeClr val="tx1"/>
          </a:solidFill>
          <a:latin typeface="+mn-lt"/>
          <a:ea typeface="+mn-ea"/>
          <a:cs typeface="+mn-cs"/>
        </a:defRPr>
      </a:lvl8pPr>
      <a:lvl9pPr marL="2922698" algn="l" defTabSz="730675" rtl="0" eaLnBrk="1" latinLnBrk="0" hangingPunct="1">
        <a:defRPr sz="143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hyperlink" Target="http://scrum.org/EB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ustomXml" Target="../ink/ink1.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FB605EE-3705-E248-AF8C-1D5AD28D43A3}"/>
              </a:ext>
            </a:extLst>
          </p:cNvPr>
          <p:cNvGrpSpPr/>
          <p:nvPr/>
        </p:nvGrpSpPr>
        <p:grpSpPr>
          <a:xfrm>
            <a:off x="750944" y="627528"/>
            <a:ext cx="5162032" cy="1675203"/>
            <a:chOff x="2149311" y="3497513"/>
            <a:chExt cx="3321303" cy="1190966"/>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3" name="TextBox 12">
              <a:extLst>
                <a:ext uri="{FF2B5EF4-FFF2-40B4-BE49-F238E27FC236}">
                  <a16:creationId xmlns:a16="http://schemas.microsoft.com/office/drawing/2014/main" id="{4A62C39A-22C9-7F44-A975-1A5B25AC65E1}"/>
                </a:ext>
              </a:extLst>
            </p:cNvPr>
            <p:cNvSpPr txBox="1"/>
            <p:nvPr/>
          </p:nvSpPr>
          <p:spPr>
            <a:xfrm>
              <a:off x="2165560" y="3497513"/>
              <a:ext cx="3305054" cy="1190966"/>
            </a:xfrm>
            <a:prstGeom prst="rect">
              <a:avLst/>
            </a:prstGeom>
            <a:noFill/>
          </p:spPr>
          <p:txBody>
            <a:bodyPr wrap="square" rtlCol="0">
              <a:spAutoFit/>
            </a:bodyPr>
            <a:lstStyle/>
            <a:p>
              <a:r>
                <a:rPr lang="en-NL" sz="10286" dirty="0">
                  <a:solidFill>
                    <a:schemeClr val="bg1"/>
                  </a:solidFill>
                  <a:latin typeface="Marvel" pitchFamily="2" charset="0"/>
                </a:rPr>
                <a:t>UITKOMSTEN</a:t>
              </a: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750942" y="1929829"/>
            <a:ext cx="2767271" cy="1723045"/>
            <a:chOff x="2149311" y="3564510"/>
            <a:chExt cx="2549329" cy="1818658"/>
          </a:xfrm>
        </p:grpSpPr>
        <p:sp>
          <p:nvSpPr>
            <p:cNvPr id="10" name="Rectangle 9">
              <a:extLst>
                <a:ext uri="{FF2B5EF4-FFF2-40B4-BE49-F238E27FC236}">
                  <a16:creationId xmlns:a16="http://schemas.microsoft.com/office/drawing/2014/main" id="{A70C874D-E8D2-3346-A10E-4A14DC716305}"/>
                </a:ext>
              </a:extLst>
            </p:cNvPr>
            <p:cNvSpPr/>
            <p:nvPr/>
          </p:nvSpPr>
          <p:spPr>
            <a:xfrm>
              <a:off x="2149311" y="3732989"/>
              <a:ext cx="2454754" cy="12763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1" name="TextBox 10">
              <a:extLst>
                <a:ext uri="{FF2B5EF4-FFF2-40B4-BE49-F238E27FC236}">
                  <a16:creationId xmlns:a16="http://schemas.microsoft.com/office/drawing/2014/main" id="{E48F9ECE-CD24-3E4A-BCBB-96D257CED6D0}"/>
                </a:ext>
              </a:extLst>
            </p:cNvPr>
            <p:cNvSpPr txBox="1"/>
            <p:nvPr/>
          </p:nvSpPr>
          <p:spPr>
            <a:xfrm>
              <a:off x="2167906" y="3564510"/>
              <a:ext cx="2530734" cy="1818658"/>
            </a:xfrm>
            <a:prstGeom prst="rect">
              <a:avLst/>
            </a:prstGeom>
            <a:noFill/>
          </p:spPr>
          <p:txBody>
            <a:bodyPr wrap="square" rtlCol="0">
              <a:spAutoFit/>
            </a:bodyPr>
            <a:lstStyle/>
            <a:p>
              <a:r>
                <a:rPr lang="en-NL" sz="10286" dirty="0">
                  <a:solidFill>
                    <a:schemeClr val="bg1"/>
                  </a:solidFill>
                  <a:latin typeface="Marvel" pitchFamily="2" charset="0"/>
                </a:rPr>
                <a:t>METEN</a:t>
              </a: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159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1A5F35-EF86-2A4C-BF1D-618AB9AF956F}"/>
              </a:ext>
            </a:extLst>
          </p:cNvPr>
          <p:cNvSpPr>
            <a:spLocks noGrp="1"/>
          </p:cNvSpPr>
          <p:nvPr>
            <p:ph type="title"/>
          </p:nvPr>
        </p:nvSpPr>
        <p:spPr/>
        <p:txBody>
          <a:bodyPr/>
          <a:lstStyle/>
          <a:p>
            <a:r>
              <a:rPr lang="en-GB" sz="4800" dirty="0" err="1"/>
              <a:t>Klanttevredenheid</a:t>
            </a:r>
            <a:endParaRPr lang="en-NL" dirty="0"/>
          </a:p>
        </p:txBody>
      </p:sp>
    </p:spTree>
    <p:extLst>
      <p:ext uri="{BB962C8B-B14F-4D97-AF65-F5344CB8AC3E}">
        <p14:creationId xmlns:p14="http://schemas.microsoft.com/office/powerpoint/2010/main" val="3178140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1A5F35-EF86-2A4C-BF1D-618AB9AF956F}"/>
              </a:ext>
            </a:extLst>
          </p:cNvPr>
          <p:cNvSpPr>
            <a:spLocks noGrp="1"/>
          </p:cNvSpPr>
          <p:nvPr>
            <p:ph type="title"/>
          </p:nvPr>
        </p:nvSpPr>
        <p:spPr/>
        <p:txBody>
          <a:bodyPr/>
          <a:lstStyle/>
          <a:p>
            <a:r>
              <a:rPr lang="en-GB" sz="4800" dirty="0" err="1"/>
              <a:t>Klanttevredenheid</a:t>
            </a:r>
            <a:endParaRPr lang="en-NL" dirty="0"/>
          </a:p>
        </p:txBody>
      </p:sp>
    </p:spTree>
    <p:extLst>
      <p:ext uri="{BB962C8B-B14F-4D97-AF65-F5344CB8AC3E}">
        <p14:creationId xmlns:p14="http://schemas.microsoft.com/office/powerpoint/2010/main" val="1852020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CC62DC-AD66-4D4B-0C95-B8861D4670E6}"/>
              </a:ext>
            </a:extLst>
          </p:cNvPr>
          <p:cNvSpPr>
            <a:spLocks noGrp="1"/>
          </p:cNvSpPr>
          <p:nvPr>
            <p:ph type="title"/>
          </p:nvPr>
        </p:nvSpPr>
        <p:spPr/>
        <p:txBody>
          <a:bodyPr/>
          <a:lstStyle/>
          <a:p>
            <a:r>
              <a:rPr lang="en-NL" dirty="0"/>
              <a:t>Defecten-trends</a:t>
            </a:r>
          </a:p>
        </p:txBody>
      </p:sp>
    </p:spTree>
    <p:extLst>
      <p:ext uri="{BB962C8B-B14F-4D97-AF65-F5344CB8AC3E}">
        <p14:creationId xmlns:p14="http://schemas.microsoft.com/office/powerpoint/2010/main" val="1609390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CC62DC-AD66-4D4B-0C95-B8861D4670E6}"/>
              </a:ext>
            </a:extLst>
          </p:cNvPr>
          <p:cNvSpPr>
            <a:spLocks noGrp="1"/>
          </p:cNvSpPr>
          <p:nvPr>
            <p:ph type="title"/>
          </p:nvPr>
        </p:nvSpPr>
        <p:spPr/>
        <p:txBody>
          <a:bodyPr/>
          <a:lstStyle/>
          <a:p>
            <a:r>
              <a:rPr lang="en-NL" dirty="0"/>
              <a:t>Defecten-trends</a:t>
            </a:r>
          </a:p>
        </p:txBody>
      </p:sp>
    </p:spTree>
    <p:extLst>
      <p:ext uri="{BB962C8B-B14F-4D97-AF65-F5344CB8AC3E}">
        <p14:creationId xmlns:p14="http://schemas.microsoft.com/office/powerpoint/2010/main" val="1209071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E5179-7699-98D4-F8A1-558A0C1518D9}"/>
              </a:ext>
            </a:extLst>
          </p:cNvPr>
          <p:cNvSpPr>
            <a:spLocks noGrp="1"/>
          </p:cNvSpPr>
          <p:nvPr>
            <p:ph type="title"/>
          </p:nvPr>
        </p:nvSpPr>
        <p:spPr/>
        <p:txBody>
          <a:bodyPr/>
          <a:lstStyle/>
          <a:p>
            <a:r>
              <a:rPr lang="en-GB" sz="4800" dirty="0" err="1"/>
              <a:t>Kostenpercentage</a:t>
            </a:r>
            <a:endParaRPr lang="en-NL" dirty="0"/>
          </a:p>
        </p:txBody>
      </p:sp>
    </p:spTree>
    <p:extLst>
      <p:ext uri="{BB962C8B-B14F-4D97-AF65-F5344CB8AC3E}">
        <p14:creationId xmlns:p14="http://schemas.microsoft.com/office/powerpoint/2010/main" val="3172734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E5179-7699-98D4-F8A1-558A0C1518D9}"/>
              </a:ext>
            </a:extLst>
          </p:cNvPr>
          <p:cNvSpPr>
            <a:spLocks noGrp="1"/>
          </p:cNvSpPr>
          <p:nvPr>
            <p:ph type="title"/>
          </p:nvPr>
        </p:nvSpPr>
        <p:spPr/>
        <p:txBody>
          <a:bodyPr/>
          <a:lstStyle/>
          <a:p>
            <a:r>
              <a:rPr lang="en-GB" sz="4800" dirty="0" err="1"/>
              <a:t>Kostenpercentage</a:t>
            </a:r>
            <a:endParaRPr lang="en-NL" dirty="0"/>
          </a:p>
        </p:txBody>
      </p:sp>
    </p:spTree>
    <p:extLst>
      <p:ext uri="{BB962C8B-B14F-4D97-AF65-F5344CB8AC3E}">
        <p14:creationId xmlns:p14="http://schemas.microsoft.com/office/powerpoint/2010/main" val="2984368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31BFF-62CA-99BF-6CDA-F330E5D6F0AB}"/>
              </a:ext>
            </a:extLst>
          </p:cNvPr>
          <p:cNvSpPr>
            <a:spLocks noGrp="1"/>
          </p:cNvSpPr>
          <p:nvPr>
            <p:ph type="title"/>
          </p:nvPr>
        </p:nvSpPr>
        <p:spPr/>
        <p:txBody>
          <a:bodyPr/>
          <a:lstStyle/>
          <a:p>
            <a:r>
              <a:rPr lang="en-GB" sz="4800" dirty="0" err="1"/>
              <a:t>Faalratio</a:t>
            </a:r>
            <a:r>
              <a:rPr lang="en-GB" sz="4800" dirty="0"/>
              <a:t> van </a:t>
            </a:r>
            <a:r>
              <a:rPr lang="en-GB" sz="4800" dirty="0" err="1"/>
              <a:t>wijzigingen</a:t>
            </a:r>
            <a:endParaRPr lang="en-NL" dirty="0"/>
          </a:p>
        </p:txBody>
      </p:sp>
    </p:spTree>
    <p:extLst>
      <p:ext uri="{BB962C8B-B14F-4D97-AF65-F5344CB8AC3E}">
        <p14:creationId xmlns:p14="http://schemas.microsoft.com/office/powerpoint/2010/main" val="2418228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31BFF-62CA-99BF-6CDA-F330E5D6F0AB}"/>
              </a:ext>
            </a:extLst>
          </p:cNvPr>
          <p:cNvSpPr>
            <a:spLocks noGrp="1"/>
          </p:cNvSpPr>
          <p:nvPr>
            <p:ph type="title"/>
          </p:nvPr>
        </p:nvSpPr>
        <p:spPr/>
        <p:txBody>
          <a:bodyPr/>
          <a:lstStyle/>
          <a:p>
            <a:r>
              <a:rPr lang="en-GB" sz="4800" dirty="0" err="1"/>
              <a:t>Faalratio</a:t>
            </a:r>
            <a:r>
              <a:rPr lang="en-GB" sz="4800" dirty="0"/>
              <a:t> van </a:t>
            </a:r>
            <a:r>
              <a:rPr lang="en-GB" sz="4800" dirty="0" err="1"/>
              <a:t>wijzigingen</a:t>
            </a:r>
            <a:endParaRPr lang="en-NL" dirty="0"/>
          </a:p>
        </p:txBody>
      </p:sp>
    </p:spTree>
    <p:extLst>
      <p:ext uri="{BB962C8B-B14F-4D97-AF65-F5344CB8AC3E}">
        <p14:creationId xmlns:p14="http://schemas.microsoft.com/office/powerpoint/2010/main" val="1295969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E265C-8500-8797-81E5-3601EA25D48A}"/>
              </a:ext>
            </a:extLst>
          </p:cNvPr>
          <p:cNvSpPr>
            <a:spLocks noGrp="1"/>
          </p:cNvSpPr>
          <p:nvPr>
            <p:ph type="title"/>
          </p:nvPr>
        </p:nvSpPr>
        <p:spPr/>
        <p:txBody>
          <a:bodyPr/>
          <a:lstStyle/>
          <a:p>
            <a:r>
              <a:rPr lang="en-GB" sz="4800" dirty="0" err="1"/>
              <a:t>Aantal</a:t>
            </a:r>
            <a:r>
              <a:rPr lang="en-GB" sz="4800" dirty="0"/>
              <a:t> </a:t>
            </a:r>
            <a:r>
              <a:rPr lang="en-GB" sz="4800" dirty="0" err="1"/>
              <a:t>geïnstalleerde</a:t>
            </a:r>
            <a:r>
              <a:rPr lang="en-GB" sz="4800" dirty="0"/>
              <a:t> </a:t>
            </a:r>
            <a:r>
              <a:rPr lang="en-GB" sz="4800" dirty="0" err="1"/>
              <a:t>versies</a:t>
            </a:r>
            <a:endParaRPr lang="en-NL" dirty="0"/>
          </a:p>
        </p:txBody>
      </p:sp>
    </p:spTree>
    <p:extLst>
      <p:ext uri="{BB962C8B-B14F-4D97-AF65-F5344CB8AC3E}">
        <p14:creationId xmlns:p14="http://schemas.microsoft.com/office/powerpoint/2010/main" val="2172379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C9F920-32AE-39CA-75B4-D91C83FC725A}"/>
              </a:ext>
            </a:extLst>
          </p:cNvPr>
          <p:cNvSpPr>
            <a:spLocks noGrp="1"/>
          </p:cNvSpPr>
          <p:nvPr>
            <p:ph type="body" sz="quarter" idx="10"/>
          </p:nvPr>
        </p:nvSpPr>
        <p:spPr/>
        <p:txBody>
          <a:bodyPr>
            <a:normAutofit/>
          </a:bodyPr>
          <a:lstStyle/>
          <a:p>
            <a:pPr marL="235138" indent="-235138"/>
            <a:r>
              <a:rPr lang="nl-NL" sz="930" dirty="0">
                <a:latin typeface="Ubuntu Light" panose="020B0304030602030204" pitchFamily="34" charset="0"/>
              </a:rPr>
              <a:t>De Scrum Facilitator legt de vier </a:t>
            </a:r>
            <a:r>
              <a:rPr lang="nl-NL" sz="930" dirty="0" err="1">
                <a:latin typeface="Ubuntu Light" panose="020B0304030602030204" pitchFamily="34" charset="0"/>
              </a:rPr>
              <a:t>Key</a:t>
            </a:r>
            <a:r>
              <a:rPr lang="nl-NL" sz="930" dirty="0">
                <a:latin typeface="Ubuntu Light" panose="020B0304030602030204" pitchFamily="34" charset="0"/>
              </a:rPr>
              <a:t> Value </a:t>
            </a:r>
            <a:r>
              <a:rPr lang="nl-NL" sz="930" dirty="0" err="1">
                <a:latin typeface="Ubuntu Light" panose="020B0304030602030204" pitchFamily="34" charset="0"/>
              </a:rPr>
              <a:t>Areas</a:t>
            </a:r>
            <a:r>
              <a:rPr lang="nl-NL" sz="930" dirty="0">
                <a:latin typeface="Ubuntu Light" panose="020B0304030602030204" pitchFamily="34" charset="0"/>
              </a:rPr>
              <a:t> (</a:t>
            </a:r>
            <a:r>
              <a:rPr lang="nl-NL" sz="930" dirty="0" err="1">
                <a:latin typeface="Ubuntu Light" panose="020B0304030602030204" pitchFamily="34" charset="0"/>
              </a:rPr>
              <a:t>KVAs</a:t>
            </a:r>
            <a:r>
              <a:rPr lang="nl-NL" sz="930" dirty="0">
                <a:latin typeface="Ubuntu Light" panose="020B0304030602030204" pitchFamily="34" charset="0"/>
              </a:rPr>
              <a:t>) op een rij op de grond (</a:t>
            </a:r>
            <a:r>
              <a:rPr lang="nl-NL" sz="930" dirty="0" err="1">
                <a:latin typeface="Ubuntu Light" panose="020B0304030602030204" pitchFamily="34" charset="0"/>
              </a:rPr>
              <a:t>Current</a:t>
            </a:r>
            <a:r>
              <a:rPr lang="nl-NL" sz="930" dirty="0">
                <a:latin typeface="Ubuntu Light" panose="020B0304030602030204" pitchFamily="34" charset="0"/>
              </a:rPr>
              <a:t> Value, Time </a:t>
            </a:r>
            <a:r>
              <a:rPr lang="nl-NL" sz="930" dirty="0" err="1">
                <a:latin typeface="Ubuntu Light" panose="020B0304030602030204" pitchFamily="34" charset="0"/>
              </a:rPr>
              <a:t>to</a:t>
            </a:r>
            <a:r>
              <a:rPr lang="nl-NL" sz="930" dirty="0">
                <a:latin typeface="Ubuntu Light" panose="020B0304030602030204" pitchFamily="34" charset="0"/>
              </a:rPr>
              <a:t> Market, </a:t>
            </a:r>
            <a:r>
              <a:rPr lang="nl-NL" sz="930" dirty="0" err="1">
                <a:latin typeface="Ubuntu Light" panose="020B0304030602030204" pitchFamily="34" charset="0"/>
              </a:rPr>
              <a:t>Ability</a:t>
            </a:r>
            <a:r>
              <a:rPr lang="nl-NL" sz="930" dirty="0">
                <a:latin typeface="Ubuntu Light" panose="020B0304030602030204" pitchFamily="34" charset="0"/>
              </a:rPr>
              <a:t> </a:t>
            </a:r>
            <a:r>
              <a:rPr lang="nl-NL" sz="930" dirty="0" err="1">
                <a:latin typeface="Ubuntu Light" panose="020B0304030602030204" pitchFamily="34" charset="0"/>
              </a:rPr>
              <a:t>to</a:t>
            </a:r>
            <a:r>
              <a:rPr lang="nl-NL" sz="930" dirty="0">
                <a:latin typeface="Ubuntu Light" panose="020B0304030602030204" pitchFamily="34" charset="0"/>
              </a:rPr>
              <a:t> </a:t>
            </a:r>
            <a:r>
              <a:rPr lang="nl-NL" sz="930" dirty="0" err="1">
                <a:latin typeface="Ubuntu Light" panose="020B0304030602030204" pitchFamily="34" charset="0"/>
              </a:rPr>
              <a:t>Innovate</a:t>
            </a:r>
            <a:r>
              <a:rPr lang="nl-NL" sz="930" dirty="0">
                <a:latin typeface="Ubuntu Light" panose="020B0304030602030204" pitchFamily="34" charset="0"/>
              </a:rPr>
              <a:t> en </a:t>
            </a:r>
            <a:r>
              <a:rPr lang="nl-NL" sz="930" dirty="0" err="1">
                <a:latin typeface="Ubuntu Light" panose="020B0304030602030204" pitchFamily="34" charset="0"/>
              </a:rPr>
              <a:t>Unrealized</a:t>
            </a:r>
            <a:r>
              <a:rPr lang="nl-NL" sz="930" dirty="0">
                <a:latin typeface="Ubuntu Light" panose="020B0304030602030204" pitchFamily="34" charset="0"/>
              </a:rPr>
              <a:t> Value). Licht elke KVA kort toe aan de deelnemers.</a:t>
            </a:r>
          </a:p>
          <a:p>
            <a:pPr marL="235138" indent="-235138"/>
            <a:r>
              <a:rPr lang="nl-NL" sz="930" dirty="0">
                <a:latin typeface="Ubuntu Light" panose="020B0304030602030204" pitchFamily="34" charset="0"/>
              </a:rPr>
              <a:t>Vorm twee groepen. Geef de ene groep de groene '</a:t>
            </a:r>
            <a:r>
              <a:rPr lang="nl-NL" sz="930" dirty="0" err="1">
                <a:latin typeface="Ubuntu Light" panose="020B0304030602030204" pitchFamily="34" charset="0"/>
              </a:rPr>
              <a:t>Key</a:t>
            </a:r>
            <a:r>
              <a:rPr lang="nl-NL" sz="930" dirty="0">
                <a:latin typeface="Ubuntu Light" panose="020B0304030602030204" pitchFamily="34" charset="0"/>
              </a:rPr>
              <a:t> Value </a:t>
            </a:r>
            <a:r>
              <a:rPr lang="nl-NL" sz="930" dirty="0" err="1">
                <a:latin typeface="Ubuntu Light" panose="020B0304030602030204" pitchFamily="34" charset="0"/>
              </a:rPr>
              <a:t>Measures</a:t>
            </a:r>
            <a:r>
              <a:rPr lang="nl-NL" sz="930" dirty="0">
                <a:latin typeface="Ubuntu Light" panose="020B0304030602030204" pitchFamily="34" charset="0"/>
              </a:rPr>
              <a:t>'-kaarten en de andere groep de overgebleven paarse </a:t>
            </a:r>
            <a:r>
              <a:rPr lang="nl-NL" sz="930" dirty="0" err="1">
                <a:latin typeface="Ubuntu Light" panose="020B0304030602030204" pitchFamily="34" charset="0"/>
              </a:rPr>
              <a:t>KVMs</a:t>
            </a:r>
            <a:r>
              <a:rPr lang="nl-NL" sz="930" dirty="0">
                <a:latin typeface="Ubuntu Light" panose="020B0304030602030204" pitchFamily="34" charset="0"/>
              </a:rPr>
              <a:t>.</a:t>
            </a:r>
          </a:p>
          <a:p>
            <a:pPr marL="235138" indent="-235138"/>
            <a:r>
              <a:rPr lang="nl-NL" sz="930" dirty="0">
                <a:latin typeface="Ubuntu Light" panose="020B0304030602030204" pitchFamily="34" charset="0"/>
              </a:rPr>
              <a:t>Stap 1: Nodig de groepen uit om de </a:t>
            </a:r>
            <a:r>
              <a:rPr lang="nl-NL" sz="930" dirty="0" err="1">
                <a:latin typeface="Ubuntu Light" panose="020B0304030602030204" pitchFamily="34" charset="0"/>
              </a:rPr>
              <a:t>KVMs</a:t>
            </a:r>
            <a:r>
              <a:rPr lang="nl-NL" sz="930" dirty="0">
                <a:latin typeface="Ubuntu Light" panose="020B0304030602030204" pitchFamily="34" charset="0"/>
              </a:rPr>
              <a:t> te bespreken en bij de juiste KVA te plaatsen.</a:t>
            </a:r>
          </a:p>
          <a:p>
            <a:pPr marL="235138" indent="-235138"/>
            <a:r>
              <a:rPr lang="nl-NL" sz="930" dirty="0">
                <a:latin typeface="Ubuntu Light" panose="020B0304030602030204" pitchFamily="34" charset="0"/>
              </a:rPr>
              <a:t>Stap 2: Nodig beide groepen uit om hun resultaat te bespreken en eventueel aan te passen. Zorg er voor dat de kaarten goed liggen voor je verder gaat.</a:t>
            </a:r>
          </a:p>
          <a:p>
            <a:pPr marL="235138" indent="-235138"/>
            <a:r>
              <a:rPr lang="nl-NL" sz="930" dirty="0">
                <a:latin typeface="Ubuntu Light" panose="020B0304030602030204" pitchFamily="34" charset="0"/>
              </a:rPr>
              <a:t>Stap 3: Nodig de deelnemers uit om individueel de </a:t>
            </a:r>
            <a:r>
              <a:rPr lang="nl-NL" sz="930" dirty="0" err="1">
                <a:latin typeface="Ubuntu Light" panose="020B0304030602030204" pitchFamily="34" charset="0"/>
              </a:rPr>
              <a:t>KVMs</a:t>
            </a:r>
            <a:r>
              <a:rPr lang="nl-NL" sz="930" dirty="0">
                <a:latin typeface="Ubuntu Light" panose="020B0304030602030204" pitchFamily="34" charset="0"/>
              </a:rPr>
              <a:t> te bekijken, en er één te kiezen die er voor hen uit springt. (Hier mogen deelnemers ook een eigen KVM verzinnen).</a:t>
            </a:r>
          </a:p>
          <a:p>
            <a:pPr marL="235138" indent="-235138"/>
            <a:r>
              <a:rPr lang="nl-NL" sz="930" dirty="0">
                <a:latin typeface="Ubuntu Light" panose="020B0304030602030204" pitchFamily="34" charset="0"/>
              </a:rPr>
              <a:t>Stap 4: Nodig de deelnemers uit om in groepen van vier verder te gaan. Elke deelnemer vertelt waarom ze deze KVM kiezen, en werkt binnen het groepje samen hoe deze toe te passen. (Wanneer er zelf </a:t>
            </a:r>
            <a:r>
              <a:rPr lang="nl-NL" sz="930" dirty="0" err="1">
                <a:latin typeface="Ubuntu Light" panose="020B0304030602030204" pitchFamily="34" charset="0"/>
              </a:rPr>
              <a:t>KVMs</a:t>
            </a:r>
            <a:r>
              <a:rPr lang="nl-NL" sz="930" dirty="0">
                <a:latin typeface="Ubuntu Light" panose="020B0304030602030204" pitchFamily="34" charset="0"/>
              </a:rPr>
              <a:t> verzonnen zijn, let dan extra goed op dat dit geen schijnwaarde meet, en bespreek eventuele valkuilen).</a:t>
            </a:r>
          </a:p>
        </p:txBody>
      </p:sp>
      <p:sp>
        <p:nvSpPr>
          <p:cNvPr id="3" name="Text Placeholder 2">
            <a:extLst>
              <a:ext uri="{FF2B5EF4-FFF2-40B4-BE49-F238E27FC236}">
                <a16:creationId xmlns:a16="http://schemas.microsoft.com/office/drawing/2014/main" id="{7356638B-4D78-BB21-C34F-65F5BC5251C9}"/>
              </a:ext>
            </a:extLst>
          </p:cNvPr>
          <p:cNvSpPr>
            <a:spLocks noGrp="1"/>
          </p:cNvSpPr>
          <p:nvPr>
            <p:ph type="body" sz="quarter" idx="11"/>
          </p:nvPr>
        </p:nvSpPr>
        <p:spPr/>
        <p:txBody>
          <a:bodyPr/>
          <a:lstStyle/>
          <a:p>
            <a:r>
              <a:rPr lang="nl-NL" sz="930" dirty="0">
                <a:latin typeface="Ubuntu" panose="020B0504030602030204" pitchFamily="34" charset="0"/>
              </a:rPr>
              <a:t>Dit spel is gebaseerd op het </a:t>
            </a:r>
            <a:r>
              <a:rPr lang="nl-NL" sz="930" dirty="0" err="1">
                <a:latin typeface="Ubuntu" panose="020B0504030602030204" pitchFamily="34" charset="0"/>
              </a:rPr>
              <a:t>Evidence-Based</a:t>
            </a:r>
            <a:r>
              <a:rPr lang="nl-NL" sz="930" dirty="0">
                <a:latin typeface="Ubuntu" panose="020B0504030602030204" pitchFamily="34" charset="0"/>
              </a:rPr>
              <a:t> Management (EBM) </a:t>
            </a:r>
            <a:r>
              <a:rPr lang="nl-NL" sz="930" dirty="0" err="1">
                <a:latin typeface="Ubuntu" panose="020B0504030602030204" pitchFamily="34" charset="0"/>
              </a:rPr>
              <a:t>framework</a:t>
            </a:r>
            <a:r>
              <a:rPr lang="nl-NL" sz="930" dirty="0">
                <a:latin typeface="Ubuntu" panose="020B0504030602030204" pitchFamily="34" charset="0"/>
              </a:rPr>
              <a:t> van </a:t>
            </a:r>
            <a:r>
              <a:rPr lang="nl-NL" sz="930" dirty="0" err="1">
                <a:latin typeface="Ubuntu" panose="020B0504030602030204" pitchFamily="34" charset="0"/>
              </a:rPr>
              <a:t>Scrum.org</a:t>
            </a:r>
            <a:r>
              <a:rPr lang="nl-NL" sz="930" dirty="0">
                <a:latin typeface="Ubuntu" panose="020B0504030602030204" pitchFamily="34" charset="0"/>
              </a:rPr>
              <a:t>. EBM is een empirisch </a:t>
            </a:r>
            <a:r>
              <a:rPr lang="nl-NL" sz="930" dirty="0" err="1">
                <a:latin typeface="Ubuntu" panose="020B0504030602030204" pitchFamily="34" charset="0"/>
              </a:rPr>
              <a:t>framework</a:t>
            </a:r>
            <a:r>
              <a:rPr lang="nl-NL" sz="930" dirty="0">
                <a:latin typeface="Ubuntu" panose="020B0504030602030204" pitchFamily="34" charset="0"/>
              </a:rPr>
              <a:t> waarmee organisaties kunnen meten wat de (ogenschijnlijke) Productwaarde is, zowel als hoe effectief een Product ontwikkeld en geleverd wordt. De metingen kunnen worden geïnspecteerd om de Productwaarde te helpen maximaliseren en de manier van werken te verbeteren.</a:t>
            </a:r>
            <a:endParaRPr lang="en-NL" sz="930" dirty="0">
              <a:latin typeface="Ubuntu" panose="020B0504030602030204" pitchFamily="34" charset="0"/>
            </a:endParaRPr>
          </a:p>
        </p:txBody>
      </p:sp>
      <p:sp>
        <p:nvSpPr>
          <p:cNvPr id="4" name="Title 3">
            <a:extLst>
              <a:ext uri="{FF2B5EF4-FFF2-40B4-BE49-F238E27FC236}">
                <a16:creationId xmlns:a16="http://schemas.microsoft.com/office/drawing/2014/main" id="{F422E19A-C5E3-26C6-1832-0A44BC4CD858}"/>
              </a:ext>
            </a:extLst>
          </p:cNvPr>
          <p:cNvSpPr>
            <a:spLocks noGrp="1"/>
          </p:cNvSpPr>
          <p:nvPr>
            <p:ph type="title"/>
          </p:nvPr>
        </p:nvSpPr>
        <p:spPr/>
        <p:txBody>
          <a:bodyPr/>
          <a:lstStyle/>
          <a:p>
            <a:r>
              <a:rPr lang="nl-NL" sz="3800" b="1" spc="103" dirty="0"/>
              <a:t>FACILITEER HET SPEL</a:t>
            </a:r>
            <a:endParaRPr lang="en-NL" sz="3800" dirty="0"/>
          </a:p>
        </p:txBody>
      </p:sp>
      <p:sp>
        <p:nvSpPr>
          <p:cNvPr id="5" name="Text Placeholder 4">
            <a:extLst>
              <a:ext uri="{FF2B5EF4-FFF2-40B4-BE49-F238E27FC236}">
                <a16:creationId xmlns:a16="http://schemas.microsoft.com/office/drawing/2014/main" id="{9AA114F4-C5E3-B580-76FC-7F5FFF0979EC}"/>
              </a:ext>
            </a:extLst>
          </p:cNvPr>
          <p:cNvSpPr>
            <a:spLocks noGrp="1"/>
          </p:cNvSpPr>
          <p:nvPr>
            <p:ph type="body" sz="quarter" idx="12"/>
          </p:nvPr>
        </p:nvSpPr>
        <p:spPr/>
        <p:txBody>
          <a:bodyPr>
            <a:noAutofit/>
          </a:bodyPr>
          <a:lstStyle/>
          <a:p>
            <a:r>
              <a:rPr lang="nl-NL" sz="930" b="1" dirty="0">
                <a:latin typeface="Ubuntu Light" panose="020B0304030602030204" pitchFamily="34" charset="0"/>
              </a:rPr>
              <a:t>Scrum Facilitators</a:t>
            </a:r>
            <a:r>
              <a:rPr lang="nl-NL" sz="930" dirty="0">
                <a:latin typeface="Ubuntu Light" panose="020B0304030602030204" pitchFamily="34" charset="0"/>
              </a:rPr>
              <a:t> is een Nederlandse trainingsorganisatie met de missie om van professionals geweldige Scrum facilitators te helpen maken. Een Scrum Facilitator kan Scrum Master, Product </a:t>
            </a:r>
            <a:r>
              <a:rPr lang="nl-NL" sz="930" dirty="0" err="1">
                <a:latin typeface="Ubuntu Light" panose="020B0304030602030204" pitchFamily="34" charset="0"/>
              </a:rPr>
              <a:t>Owner</a:t>
            </a:r>
            <a:r>
              <a:rPr lang="nl-NL" sz="930" dirty="0">
                <a:latin typeface="Ubuntu Light" panose="020B0304030602030204" pitchFamily="34" charset="0"/>
              </a:rPr>
              <a:t>, teamlid of leider zijn. Geweldige Scrum Facilitators begrijpen de Scrum waarden en principes en gebruiken deze om Scrum op effectieve wijze te implementeren met hun teams en organisaties.</a:t>
            </a:r>
          </a:p>
          <a:p>
            <a:endParaRPr lang="nl-NL" sz="930" dirty="0">
              <a:latin typeface="Ubuntu Light" panose="020B0304030602030204" pitchFamily="34" charset="0"/>
            </a:endParaRPr>
          </a:p>
          <a:p>
            <a:r>
              <a:rPr lang="nl-NL" sz="930" b="1" dirty="0">
                <a:latin typeface="Ubuntu Light" panose="020B0304030602030204" pitchFamily="34" charset="0"/>
              </a:rPr>
              <a:t>Scrum Facilitators is partner van </a:t>
            </a:r>
            <a:r>
              <a:rPr lang="nl-NL" sz="930" b="1" dirty="0" err="1">
                <a:latin typeface="Ubuntu Light" panose="020B0304030602030204" pitchFamily="34" charset="0"/>
              </a:rPr>
              <a:t>Scrum.org</a:t>
            </a:r>
            <a:r>
              <a:rPr lang="nl-NL" sz="930" dirty="0">
                <a:latin typeface="Ubuntu Light" panose="020B0304030602030204" pitchFamily="34" charset="0"/>
              </a:rPr>
              <a:t>. Onze trainingen zijn geaccrediteerd, altijd up-to-date, leuk, maximaal interactief EN altijd gefaciliteerd door twee trainers, zodat je leerdoelen maximaal bereikt worden. Onze trainers zijn </a:t>
            </a:r>
            <a:r>
              <a:rPr lang="nl-NL" sz="930" b="1" dirty="0">
                <a:latin typeface="Ubuntu Light" panose="020B0304030602030204" pitchFamily="34" charset="0"/>
              </a:rPr>
              <a:t>doorwinterde experts</a:t>
            </a:r>
            <a:r>
              <a:rPr lang="nl-NL" sz="930" dirty="0">
                <a:latin typeface="Ubuntu Light" panose="020B0304030602030204" pitchFamily="34" charset="0"/>
              </a:rPr>
              <a:t> en </a:t>
            </a:r>
            <a:r>
              <a:rPr lang="nl-NL" sz="930" b="1" dirty="0" err="1">
                <a:latin typeface="Ubuntu Light" panose="020B0304030602030204" pitchFamily="34" charset="0"/>
              </a:rPr>
              <a:t>Scrum.org</a:t>
            </a:r>
            <a:r>
              <a:rPr lang="nl-NL" sz="930" b="1" dirty="0">
                <a:latin typeface="Ubuntu Light" panose="020B0304030602030204" pitchFamily="34" charset="0"/>
              </a:rPr>
              <a:t> gecertificeerde </a:t>
            </a:r>
            <a:r>
              <a:rPr lang="nl-NL" sz="930" dirty="0">
                <a:latin typeface="Ubuntu Light" panose="020B0304030602030204" pitchFamily="34" charset="0"/>
              </a:rPr>
              <a:t>Professional Scrum Trainers met flinke praktijkervaring in verschillende contexten.</a:t>
            </a:r>
          </a:p>
        </p:txBody>
      </p:sp>
      <p:sp>
        <p:nvSpPr>
          <p:cNvPr id="6" name="Text Placeholder 5">
            <a:extLst>
              <a:ext uri="{FF2B5EF4-FFF2-40B4-BE49-F238E27FC236}">
                <a16:creationId xmlns:a16="http://schemas.microsoft.com/office/drawing/2014/main" id="{6A5A8370-659A-8A63-DCF3-F8335026BEBD}"/>
              </a:ext>
            </a:extLst>
          </p:cNvPr>
          <p:cNvSpPr>
            <a:spLocks noGrp="1"/>
          </p:cNvSpPr>
          <p:nvPr>
            <p:ph type="body" sz="quarter" idx="13"/>
          </p:nvPr>
        </p:nvSpPr>
        <p:spPr/>
        <p:txBody>
          <a:bodyPr/>
          <a:lstStyle/>
          <a:p>
            <a:pPr>
              <a:spcBef>
                <a:spcPts val="0"/>
              </a:spcBef>
            </a:pPr>
            <a:r>
              <a:rPr lang="nl-NL" sz="730" dirty="0">
                <a:latin typeface="Ubuntu Light" panose="020B0304030602030204" pitchFamily="34" charset="0"/>
              </a:rPr>
              <a:t>Leer meer over </a:t>
            </a:r>
            <a:r>
              <a:rPr lang="nl-NL" sz="730" dirty="0" err="1">
                <a:latin typeface="Ubuntu Light" panose="020B0304030602030204" pitchFamily="34" charset="0"/>
              </a:rPr>
              <a:t>Evidence-Based</a:t>
            </a:r>
            <a:r>
              <a:rPr lang="nl-NL" sz="730" dirty="0">
                <a:latin typeface="Ubuntu Light" panose="020B0304030602030204" pitchFamily="34" charset="0"/>
              </a:rPr>
              <a:t> Management (EBM) op </a:t>
            </a:r>
            <a:r>
              <a:rPr lang="nl-NL" sz="730" dirty="0">
                <a:latin typeface="Ubuntu Light" panose="020B0304030602030204" pitchFamily="34" charset="0"/>
                <a:hlinkClick r:id="rId2"/>
              </a:rPr>
              <a:t>http://scrum.org/EBM</a:t>
            </a:r>
            <a:endParaRPr lang="nl-NL" sz="730" dirty="0">
              <a:latin typeface="Ubuntu Light" panose="020B0304030602030204" pitchFamily="34" charset="0"/>
            </a:endParaRPr>
          </a:p>
          <a:p>
            <a:pPr>
              <a:spcBef>
                <a:spcPts val="0"/>
              </a:spcBef>
            </a:pPr>
            <a:endParaRPr lang="nl-NL" sz="730" dirty="0">
              <a:latin typeface="Ubuntu Light" panose="020B0304030602030204" pitchFamily="34" charset="0"/>
            </a:endParaRPr>
          </a:p>
          <a:p>
            <a:pPr>
              <a:spcBef>
                <a:spcPts val="0"/>
              </a:spcBef>
            </a:pPr>
            <a:r>
              <a:rPr lang="nl-NL" sz="730" dirty="0">
                <a:latin typeface="Ubuntu Light" panose="020B0304030602030204" pitchFamily="34" charset="0"/>
              </a:rPr>
              <a:t>Het Uitkomsten Meten spel (v2.1) is </a:t>
            </a:r>
            <a:r>
              <a:rPr lang="nl-NL" sz="730" dirty="0" err="1">
                <a:latin typeface="Ubuntu Light" panose="020B0304030602030204" pitchFamily="34" charset="0"/>
              </a:rPr>
              <a:t>gelicentieerd</a:t>
            </a:r>
            <a:r>
              <a:rPr lang="nl-NL" sz="730" dirty="0">
                <a:latin typeface="Ubuntu Light" panose="020B0304030602030204" pitchFamily="34" charset="0"/>
              </a:rPr>
              <a:t> onder  </a:t>
            </a:r>
          </a:p>
          <a:p>
            <a:pPr>
              <a:spcBef>
                <a:spcPts val="0"/>
              </a:spcBef>
            </a:pPr>
            <a:r>
              <a:rPr lang="nl-NL" sz="730" dirty="0">
                <a:latin typeface="Ubuntu Light" panose="020B0304030602030204" pitchFamily="34" charset="0"/>
              </a:rPr>
              <a:t>CC BY-NC-SA 4.0</a:t>
            </a:r>
          </a:p>
          <a:p>
            <a:pPr>
              <a:spcBef>
                <a:spcPts val="0"/>
              </a:spcBef>
            </a:pPr>
            <a:r>
              <a:rPr lang="nl-NL" sz="730" dirty="0">
                <a:latin typeface="Ubuntu Light" panose="020B0304030602030204" pitchFamily="34" charset="0"/>
              </a:rPr>
              <a:t>Door Scrum Facilitators</a:t>
            </a:r>
          </a:p>
          <a:p>
            <a:pPr>
              <a:spcBef>
                <a:spcPts val="0"/>
              </a:spcBef>
            </a:pPr>
            <a:r>
              <a:rPr lang="nl-NL" sz="730" dirty="0">
                <a:latin typeface="Ubuntu Light" panose="020B0304030602030204" pitchFamily="34" charset="0"/>
              </a:rPr>
              <a:t>Gebaseerd op de Nederlandse vertaling van de EBM gids 2020</a:t>
            </a:r>
          </a:p>
        </p:txBody>
      </p:sp>
    </p:spTree>
    <p:extLst>
      <p:ext uri="{BB962C8B-B14F-4D97-AF65-F5344CB8AC3E}">
        <p14:creationId xmlns:p14="http://schemas.microsoft.com/office/powerpoint/2010/main" val="19420104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E265C-8500-8797-81E5-3601EA25D48A}"/>
              </a:ext>
            </a:extLst>
          </p:cNvPr>
          <p:cNvSpPr>
            <a:spLocks noGrp="1"/>
          </p:cNvSpPr>
          <p:nvPr>
            <p:ph type="title"/>
          </p:nvPr>
        </p:nvSpPr>
        <p:spPr/>
        <p:txBody>
          <a:bodyPr/>
          <a:lstStyle/>
          <a:p>
            <a:r>
              <a:rPr lang="en-GB" sz="4800" dirty="0" err="1"/>
              <a:t>Aantal</a:t>
            </a:r>
            <a:r>
              <a:rPr lang="en-GB" sz="4800" dirty="0"/>
              <a:t> </a:t>
            </a:r>
            <a:r>
              <a:rPr lang="en-GB" sz="4800" dirty="0" err="1"/>
              <a:t>geïnstalleerde</a:t>
            </a:r>
            <a:r>
              <a:rPr lang="en-GB" sz="4800" dirty="0"/>
              <a:t> </a:t>
            </a:r>
            <a:r>
              <a:rPr lang="en-GB" sz="4800" dirty="0" err="1"/>
              <a:t>versies</a:t>
            </a:r>
            <a:endParaRPr lang="en-NL" dirty="0"/>
          </a:p>
        </p:txBody>
      </p:sp>
    </p:spTree>
    <p:extLst>
      <p:ext uri="{BB962C8B-B14F-4D97-AF65-F5344CB8AC3E}">
        <p14:creationId xmlns:p14="http://schemas.microsoft.com/office/powerpoint/2010/main" val="313975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1F38B-45AE-F79F-E374-F72B3E97F7A5}"/>
              </a:ext>
            </a:extLst>
          </p:cNvPr>
          <p:cNvSpPr>
            <a:spLocks noGrp="1"/>
          </p:cNvSpPr>
          <p:nvPr>
            <p:ph type="title"/>
          </p:nvPr>
        </p:nvSpPr>
        <p:spPr/>
        <p:txBody>
          <a:bodyPr/>
          <a:lstStyle/>
          <a:p>
            <a:r>
              <a:rPr lang="en-GB" sz="4800" dirty="0" err="1"/>
              <a:t>Gewenste</a:t>
            </a:r>
            <a:r>
              <a:rPr lang="en-GB" sz="4800" dirty="0"/>
              <a:t> </a:t>
            </a:r>
            <a:r>
              <a:rPr lang="en-GB" sz="4800" dirty="0" err="1"/>
              <a:t>klantervaring</a:t>
            </a:r>
            <a:r>
              <a:rPr lang="en-GB" sz="4800" dirty="0"/>
              <a:t> of </a:t>
            </a:r>
            <a:br>
              <a:rPr lang="en-GB" sz="4800" dirty="0"/>
            </a:br>
            <a:r>
              <a:rPr lang="en-GB" sz="4800" dirty="0"/>
              <a:t>-</a:t>
            </a:r>
            <a:r>
              <a:rPr lang="en-GB" sz="4800" dirty="0" err="1"/>
              <a:t>tevredenheid</a:t>
            </a:r>
            <a:endParaRPr lang="en-NL" dirty="0"/>
          </a:p>
        </p:txBody>
      </p:sp>
    </p:spTree>
    <p:extLst>
      <p:ext uri="{BB962C8B-B14F-4D97-AF65-F5344CB8AC3E}">
        <p14:creationId xmlns:p14="http://schemas.microsoft.com/office/powerpoint/2010/main" val="541369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1F38B-45AE-F79F-E374-F72B3E97F7A5}"/>
              </a:ext>
            </a:extLst>
          </p:cNvPr>
          <p:cNvSpPr>
            <a:spLocks noGrp="1"/>
          </p:cNvSpPr>
          <p:nvPr>
            <p:ph type="title"/>
          </p:nvPr>
        </p:nvSpPr>
        <p:spPr/>
        <p:txBody>
          <a:bodyPr/>
          <a:lstStyle/>
          <a:p>
            <a:r>
              <a:rPr lang="en-GB" sz="4800" dirty="0" err="1"/>
              <a:t>Gewenste</a:t>
            </a:r>
            <a:r>
              <a:rPr lang="en-GB" sz="4800" dirty="0"/>
              <a:t> </a:t>
            </a:r>
            <a:r>
              <a:rPr lang="en-GB" sz="4800" dirty="0" err="1"/>
              <a:t>klantervaring</a:t>
            </a:r>
            <a:r>
              <a:rPr lang="en-GB" sz="4800" dirty="0"/>
              <a:t> of </a:t>
            </a:r>
            <a:br>
              <a:rPr lang="en-GB" sz="4800" dirty="0"/>
            </a:br>
            <a:r>
              <a:rPr lang="en-GB" sz="4800" dirty="0"/>
              <a:t>-</a:t>
            </a:r>
            <a:r>
              <a:rPr lang="en-GB" sz="4800" dirty="0" err="1"/>
              <a:t>tevredenheid</a:t>
            </a:r>
            <a:endParaRPr lang="en-NL" dirty="0"/>
          </a:p>
        </p:txBody>
      </p:sp>
    </p:spTree>
    <p:extLst>
      <p:ext uri="{BB962C8B-B14F-4D97-AF65-F5344CB8AC3E}">
        <p14:creationId xmlns:p14="http://schemas.microsoft.com/office/powerpoint/2010/main" val="3788923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BBB39-0D68-D5DC-6FB8-F17533C56912}"/>
              </a:ext>
            </a:extLst>
          </p:cNvPr>
          <p:cNvSpPr>
            <a:spLocks noGrp="1"/>
          </p:cNvSpPr>
          <p:nvPr>
            <p:ph type="title"/>
          </p:nvPr>
        </p:nvSpPr>
        <p:spPr/>
        <p:txBody>
          <a:bodyPr/>
          <a:lstStyle/>
          <a:p>
            <a:r>
              <a:rPr lang="en-GB" sz="4800" dirty="0" err="1"/>
              <a:t>Belemmerings-periode</a:t>
            </a:r>
            <a:endParaRPr lang="en-NL" dirty="0"/>
          </a:p>
        </p:txBody>
      </p:sp>
    </p:spTree>
    <p:extLst>
      <p:ext uri="{BB962C8B-B14F-4D97-AF65-F5344CB8AC3E}">
        <p14:creationId xmlns:p14="http://schemas.microsoft.com/office/powerpoint/2010/main" val="1130823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BBB39-0D68-D5DC-6FB8-F17533C56912}"/>
              </a:ext>
            </a:extLst>
          </p:cNvPr>
          <p:cNvSpPr>
            <a:spLocks noGrp="1"/>
          </p:cNvSpPr>
          <p:nvPr>
            <p:ph type="title"/>
          </p:nvPr>
        </p:nvSpPr>
        <p:spPr/>
        <p:txBody>
          <a:bodyPr/>
          <a:lstStyle/>
          <a:p>
            <a:r>
              <a:rPr lang="en-GB" sz="4800" dirty="0" err="1"/>
              <a:t>Belemmerings-periode</a:t>
            </a:r>
            <a:endParaRPr lang="en-NL" dirty="0"/>
          </a:p>
        </p:txBody>
      </p:sp>
    </p:spTree>
    <p:extLst>
      <p:ext uri="{BB962C8B-B14F-4D97-AF65-F5344CB8AC3E}">
        <p14:creationId xmlns:p14="http://schemas.microsoft.com/office/powerpoint/2010/main" val="4212744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B69B2-6B01-41DB-9E47-164EE19E56AD}"/>
              </a:ext>
            </a:extLst>
          </p:cNvPr>
          <p:cNvSpPr>
            <a:spLocks noGrp="1"/>
          </p:cNvSpPr>
          <p:nvPr>
            <p:ph type="title"/>
          </p:nvPr>
        </p:nvSpPr>
        <p:spPr/>
        <p:txBody>
          <a:bodyPr/>
          <a:lstStyle/>
          <a:p>
            <a:r>
              <a:rPr lang="en-GB" sz="4800" dirty="0"/>
              <a:t>Bouw- </a:t>
            </a:r>
            <a:r>
              <a:rPr lang="en-GB" sz="4800" dirty="0" err="1"/>
              <a:t>en</a:t>
            </a:r>
            <a:r>
              <a:rPr lang="en-GB" sz="4800" dirty="0"/>
              <a:t> </a:t>
            </a:r>
            <a:r>
              <a:rPr lang="en-GB" sz="4800" dirty="0" err="1"/>
              <a:t>integratiefrequentie</a:t>
            </a:r>
            <a:endParaRPr lang="en-NL" dirty="0"/>
          </a:p>
        </p:txBody>
      </p:sp>
    </p:spTree>
    <p:extLst>
      <p:ext uri="{BB962C8B-B14F-4D97-AF65-F5344CB8AC3E}">
        <p14:creationId xmlns:p14="http://schemas.microsoft.com/office/powerpoint/2010/main" val="10319833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B69B2-6B01-41DB-9E47-164EE19E56AD}"/>
              </a:ext>
            </a:extLst>
          </p:cNvPr>
          <p:cNvSpPr>
            <a:spLocks noGrp="1"/>
          </p:cNvSpPr>
          <p:nvPr>
            <p:ph type="title"/>
          </p:nvPr>
        </p:nvSpPr>
        <p:spPr/>
        <p:txBody>
          <a:bodyPr/>
          <a:lstStyle/>
          <a:p>
            <a:r>
              <a:rPr lang="en-GB" sz="4800" dirty="0"/>
              <a:t>Bouw- </a:t>
            </a:r>
            <a:r>
              <a:rPr lang="en-GB" sz="4800" dirty="0" err="1"/>
              <a:t>en</a:t>
            </a:r>
            <a:r>
              <a:rPr lang="en-GB" sz="4800" dirty="0"/>
              <a:t> </a:t>
            </a:r>
            <a:r>
              <a:rPr lang="en-GB" sz="4800" dirty="0" err="1"/>
              <a:t>integratiefrequentie</a:t>
            </a:r>
            <a:endParaRPr lang="en-NL" dirty="0"/>
          </a:p>
        </p:txBody>
      </p:sp>
    </p:spTree>
    <p:extLst>
      <p:ext uri="{BB962C8B-B14F-4D97-AF65-F5344CB8AC3E}">
        <p14:creationId xmlns:p14="http://schemas.microsoft.com/office/powerpoint/2010/main" val="2402632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2F813-92F7-F358-452B-8F2C46FC2A20}"/>
              </a:ext>
            </a:extLst>
          </p:cNvPr>
          <p:cNvSpPr>
            <a:spLocks noGrp="1"/>
          </p:cNvSpPr>
          <p:nvPr>
            <p:ph type="title"/>
          </p:nvPr>
        </p:nvSpPr>
        <p:spPr/>
        <p:txBody>
          <a:bodyPr/>
          <a:lstStyle/>
          <a:p>
            <a:r>
              <a:rPr lang="en-GB" sz="4800" dirty="0" err="1"/>
              <a:t>Omschakeltijd</a:t>
            </a:r>
            <a:endParaRPr lang="en-NL" dirty="0"/>
          </a:p>
        </p:txBody>
      </p:sp>
    </p:spTree>
    <p:extLst>
      <p:ext uri="{BB962C8B-B14F-4D97-AF65-F5344CB8AC3E}">
        <p14:creationId xmlns:p14="http://schemas.microsoft.com/office/powerpoint/2010/main" val="37196825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2F813-92F7-F358-452B-8F2C46FC2A20}"/>
              </a:ext>
            </a:extLst>
          </p:cNvPr>
          <p:cNvSpPr>
            <a:spLocks noGrp="1"/>
          </p:cNvSpPr>
          <p:nvPr>
            <p:ph type="title"/>
          </p:nvPr>
        </p:nvSpPr>
        <p:spPr/>
        <p:txBody>
          <a:bodyPr/>
          <a:lstStyle/>
          <a:p>
            <a:r>
              <a:rPr lang="en-GB" sz="4800" dirty="0" err="1"/>
              <a:t>Omschakeltijd</a:t>
            </a:r>
            <a:endParaRPr lang="en-NL" dirty="0"/>
          </a:p>
        </p:txBody>
      </p:sp>
    </p:spTree>
    <p:extLst>
      <p:ext uri="{BB962C8B-B14F-4D97-AF65-F5344CB8AC3E}">
        <p14:creationId xmlns:p14="http://schemas.microsoft.com/office/powerpoint/2010/main" val="38960040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262C7-83D0-DBFC-51A9-76C75A38B95D}"/>
              </a:ext>
            </a:extLst>
          </p:cNvPr>
          <p:cNvSpPr>
            <a:spLocks noGrp="1"/>
          </p:cNvSpPr>
          <p:nvPr>
            <p:ph type="title"/>
          </p:nvPr>
        </p:nvSpPr>
        <p:spPr/>
        <p:txBody>
          <a:bodyPr/>
          <a:lstStyle/>
          <a:p>
            <a:r>
              <a:rPr lang="en-GB" sz="4800" dirty="0" err="1"/>
              <a:t>Aantal</a:t>
            </a:r>
            <a:r>
              <a:rPr lang="en-GB" sz="4800" dirty="0"/>
              <a:t> </a:t>
            </a:r>
            <a:r>
              <a:rPr lang="en-GB" sz="4800" dirty="0" err="1"/>
              <a:t>productiefouten</a:t>
            </a:r>
            <a:endParaRPr lang="en-NL" dirty="0"/>
          </a:p>
        </p:txBody>
      </p:sp>
    </p:spTree>
    <p:extLst>
      <p:ext uri="{BB962C8B-B14F-4D97-AF65-F5344CB8AC3E}">
        <p14:creationId xmlns:p14="http://schemas.microsoft.com/office/powerpoint/2010/main" val="796450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80A414F0-FCE5-2E45-A339-248A82CA3769}"/>
              </a:ext>
            </a:extLst>
          </p:cNvPr>
          <p:cNvSpPr/>
          <p:nvPr/>
        </p:nvSpPr>
        <p:spPr>
          <a:xfrm>
            <a:off x="-211217" y="860119"/>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0" name="Rounded Rectangle 9">
            <a:extLst>
              <a:ext uri="{FF2B5EF4-FFF2-40B4-BE49-F238E27FC236}">
                <a16:creationId xmlns:a16="http://schemas.microsoft.com/office/drawing/2014/main" id="{2333F93C-0F67-C146-84E2-9B869646EE60}"/>
              </a:ext>
            </a:extLst>
          </p:cNvPr>
          <p:cNvSpPr/>
          <p:nvPr/>
        </p:nvSpPr>
        <p:spPr>
          <a:xfrm>
            <a:off x="-210990" y="1431329"/>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1" name="Rounded Rectangle 10">
            <a:extLst>
              <a:ext uri="{FF2B5EF4-FFF2-40B4-BE49-F238E27FC236}">
                <a16:creationId xmlns:a16="http://schemas.microsoft.com/office/drawing/2014/main" id="{AA9F6613-2A28-7048-A742-95677A05CBD2}"/>
              </a:ext>
            </a:extLst>
          </p:cNvPr>
          <p:cNvSpPr/>
          <p:nvPr/>
        </p:nvSpPr>
        <p:spPr>
          <a:xfrm>
            <a:off x="-211217" y="2002552"/>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2" name="Rounded Rectangle 11">
            <a:extLst>
              <a:ext uri="{FF2B5EF4-FFF2-40B4-BE49-F238E27FC236}">
                <a16:creationId xmlns:a16="http://schemas.microsoft.com/office/drawing/2014/main" id="{2035461B-5D95-774C-8E4D-3CB256D762EA}"/>
              </a:ext>
            </a:extLst>
          </p:cNvPr>
          <p:cNvSpPr/>
          <p:nvPr/>
        </p:nvSpPr>
        <p:spPr>
          <a:xfrm>
            <a:off x="-210990" y="257376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3" name="Rounded Rectangle 12">
            <a:extLst>
              <a:ext uri="{FF2B5EF4-FFF2-40B4-BE49-F238E27FC236}">
                <a16:creationId xmlns:a16="http://schemas.microsoft.com/office/drawing/2014/main" id="{F78111FD-544B-3749-B4C7-6C0601A72685}"/>
              </a:ext>
            </a:extLst>
          </p:cNvPr>
          <p:cNvSpPr/>
          <p:nvPr/>
        </p:nvSpPr>
        <p:spPr>
          <a:xfrm>
            <a:off x="-205689" y="3144985"/>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6" name="Rounded Rectangle 15">
            <a:extLst>
              <a:ext uri="{FF2B5EF4-FFF2-40B4-BE49-F238E27FC236}">
                <a16:creationId xmlns:a16="http://schemas.microsoft.com/office/drawing/2014/main" id="{74B1E9C1-F51F-E349-A7D6-273F919A86DE}"/>
              </a:ext>
            </a:extLst>
          </p:cNvPr>
          <p:cNvSpPr/>
          <p:nvPr/>
        </p:nvSpPr>
        <p:spPr>
          <a:xfrm>
            <a:off x="-211217" y="3716202"/>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8" name="Rounded Rectangle 17">
            <a:extLst>
              <a:ext uri="{FF2B5EF4-FFF2-40B4-BE49-F238E27FC236}">
                <a16:creationId xmlns:a16="http://schemas.microsoft.com/office/drawing/2014/main" id="{6BB192FA-7562-6C45-B5B6-0487D9CB90FC}"/>
              </a:ext>
            </a:extLst>
          </p:cNvPr>
          <p:cNvSpPr/>
          <p:nvPr/>
        </p:nvSpPr>
        <p:spPr>
          <a:xfrm>
            <a:off x="-205121" y="4287418"/>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9" name="Rounded Rectangle 18">
            <a:extLst>
              <a:ext uri="{FF2B5EF4-FFF2-40B4-BE49-F238E27FC236}">
                <a16:creationId xmlns:a16="http://schemas.microsoft.com/office/drawing/2014/main" id="{DFF58212-847B-D248-84DE-5532419AD67A}"/>
              </a:ext>
            </a:extLst>
          </p:cNvPr>
          <p:cNvSpPr/>
          <p:nvPr/>
        </p:nvSpPr>
        <p:spPr>
          <a:xfrm>
            <a:off x="7558069" y="860114"/>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0" name="Rounded Rectangle 19">
            <a:extLst>
              <a:ext uri="{FF2B5EF4-FFF2-40B4-BE49-F238E27FC236}">
                <a16:creationId xmlns:a16="http://schemas.microsoft.com/office/drawing/2014/main" id="{8C0CF75B-D58A-4840-8464-3D74529F5933}"/>
              </a:ext>
            </a:extLst>
          </p:cNvPr>
          <p:cNvSpPr/>
          <p:nvPr/>
        </p:nvSpPr>
        <p:spPr>
          <a:xfrm>
            <a:off x="7558069" y="1431329"/>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1" name="Rounded Rectangle 20">
            <a:extLst>
              <a:ext uri="{FF2B5EF4-FFF2-40B4-BE49-F238E27FC236}">
                <a16:creationId xmlns:a16="http://schemas.microsoft.com/office/drawing/2014/main" id="{66339E88-CF46-694D-8472-C7F78C4EBDDB}"/>
              </a:ext>
            </a:extLst>
          </p:cNvPr>
          <p:cNvSpPr/>
          <p:nvPr/>
        </p:nvSpPr>
        <p:spPr>
          <a:xfrm>
            <a:off x="7558262" y="200255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2" name="Rounded Rectangle 21">
            <a:extLst>
              <a:ext uri="{FF2B5EF4-FFF2-40B4-BE49-F238E27FC236}">
                <a16:creationId xmlns:a16="http://schemas.microsoft.com/office/drawing/2014/main" id="{EE08CE49-2BDF-7E47-93A6-34A667AEB601}"/>
              </a:ext>
            </a:extLst>
          </p:cNvPr>
          <p:cNvSpPr/>
          <p:nvPr/>
        </p:nvSpPr>
        <p:spPr>
          <a:xfrm>
            <a:off x="7558069" y="257376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3" name="Rounded Rectangle 22">
            <a:extLst>
              <a:ext uri="{FF2B5EF4-FFF2-40B4-BE49-F238E27FC236}">
                <a16:creationId xmlns:a16="http://schemas.microsoft.com/office/drawing/2014/main" id="{0B4B9A8D-960F-1A49-BC4D-3FC55095C91E}"/>
              </a:ext>
            </a:extLst>
          </p:cNvPr>
          <p:cNvSpPr/>
          <p:nvPr/>
        </p:nvSpPr>
        <p:spPr>
          <a:xfrm>
            <a:off x="7558069" y="3144984"/>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4" name="Rounded Rectangle 23">
            <a:extLst>
              <a:ext uri="{FF2B5EF4-FFF2-40B4-BE49-F238E27FC236}">
                <a16:creationId xmlns:a16="http://schemas.microsoft.com/office/drawing/2014/main" id="{90B90E96-DA65-3844-A895-A8E4275F2E9E}"/>
              </a:ext>
            </a:extLst>
          </p:cNvPr>
          <p:cNvSpPr/>
          <p:nvPr/>
        </p:nvSpPr>
        <p:spPr>
          <a:xfrm>
            <a:off x="7558069" y="3716198"/>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5" name="Rounded Rectangle 24">
            <a:extLst>
              <a:ext uri="{FF2B5EF4-FFF2-40B4-BE49-F238E27FC236}">
                <a16:creationId xmlns:a16="http://schemas.microsoft.com/office/drawing/2014/main" id="{5950A2A1-25A0-624E-8059-D651F019971A}"/>
              </a:ext>
            </a:extLst>
          </p:cNvPr>
          <p:cNvSpPr/>
          <p:nvPr/>
        </p:nvSpPr>
        <p:spPr>
          <a:xfrm>
            <a:off x="7558068" y="4287411"/>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8" name="Title 2">
            <a:extLst>
              <a:ext uri="{FF2B5EF4-FFF2-40B4-BE49-F238E27FC236}">
                <a16:creationId xmlns:a16="http://schemas.microsoft.com/office/drawing/2014/main" id="{29441B78-E0E3-7748-A1B6-8AF8EA04594B}"/>
              </a:ext>
            </a:extLst>
          </p:cNvPr>
          <p:cNvSpPr>
            <a:spLocks noGrp="1"/>
          </p:cNvSpPr>
          <p:nvPr>
            <p:ph type="title"/>
          </p:nvPr>
        </p:nvSpPr>
        <p:spPr/>
        <p:txBody>
          <a:bodyPr/>
          <a:lstStyle/>
          <a:p>
            <a:r>
              <a:rPr lang="en-NL" dirty="0"/>
              <a:t>CURRENT VALUE</a:t>
            </a:r>
          </a:p>
        </p:txBody>
      </p:sp>
      <p:sp>
        <p:nvSpPr>
          <p:cNvPr id="4" name="Text Placeholder 3">
            <a:extLst>
              <a:ext uri="{FF2B5EF4-FFF2-40B4-BE49-F238E27FC236}">
                <a16:creationId xmlns:a16="http://schemas.microsoft.com/office/drawing/2014/main" id="{19DE9008-4FFB-A54C-9DDE-D12C206A8568}"/>
              </a:ext>
            </a:extLst>
          </p:cNvPr>
          <p:cNvSpPr>
            <a:spLocks noGrp="1"/>
          </p:cNvSpPr>
          <p:nvPr>
            <p:ph type="body" sz="quarter" idx="10"/>
          </p:nvPr>
        </p:nvSpPr>
        <p:spPr/>
        <p:txBody>
          <a:bodyPr/>
          <a:lstStyle/>
          <a:p>
            <a:r>
              <a:rPr lang="en-NL" dirty="0"/>
              <a:t>Huidige Waarde: De waarde die het product op dit moment levert</a:t>
            </a:r>
          </a:p>
        </p:txBody>
      </p:sp>
    </p:spTree>
    <p:extLst>
      <p:ext uri="{BB962C8B-B14F-4D97-AF65-F5344CB8AC3E}">
        <p14:creationId xmlns:p14="http://schemas.microsoft.com/office/powerpoint/2010/main" val="2955084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262C7-83D0-DBFC-51A9-76C75A38B95D}"/>
              </a:ext>
            </a:extLst>
          </p:cNvPr>
          <p:cNvSpPr>
            <a:spLocks noGrp="1"/>
          </p:cNvSpPr>
          <p:nvPr>
            <p:ph type="title"/>
          </p:nvPr>
        </p:nvSpPr>
        <p:spPr/>
        <p:txBody>
          <a:bodyPr/>
          <a:lstStyle/>
          <a:p>
            <a:r>
              <a:rPr lang="en-GB" sz="4800" dirty="0" err="1"/>
              <a:t>Aantal</a:t>
            </a:r>
            <a:r>
              <a:rPr lang="en-GB" sz="4800" dirty="0"/>
              <a:t> </a:t>
            </a:r>
            <a:r>
              <a:rPr lang="en-GB" sz="4800" dirty="0" err="1"/>
              <a:t>productiefouten</a:t>
            </a:r>
            <a:endParaRPr lang="en-NL" dirty="0"/>
          </a:p>
        </p:txBody>
      </p:sp>
    </p:spTree>
    <p:extLst>
      <p:ext uri="{BB962C8B-B14F-4D97-AF65-F5344CB8AC3E}">
        <p14:creationId xmlns:p14="http://schemas.microsoft.com/office/powerpoint/2010/main" val="16171492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5D3B8-935E-EC89-C804-C9316B5C7BE4}"/>
              </a:ext>
            </a:extLst>
          </p:cNvPr>
          <p:cNvSpPr>
            <a:spLocks noGrp="1"/>
          </p:cNvSpPr>
          <p:nvPr>
            <p:ph type="title"/>
          </p:nvPr>
        </p:nvSpPr>
        <p:spPr/>
        <p:txBody>
          <a:bodyPr/>
          <a:lstStyle/>
          <a:p>
            <a:r>
              <a:rPr lang="en-GB" sz="4800" dirty="0"/>
              <a:t>Release-</a:t>
            </a:r>
            <a:r>
              <a:rPr lang="en-GB" sz="4800" dirty="0" err="1"/>
              <a:t>stabilisatieperiode</a:t>
            </a:r>
            <a:endParaRPr lang="en-NL" dirty="0"/>
          </a:p>
        </p:txBody>
      </p:sp>
    </p:spTree>
    <p:extLst>
      <p:ext uri="{BB962C8B-B14F-4D97-AF65-F5344CB8AC3E}">
        <p14:creationId xmlns:p14="http://schemas.microsoft.com/office/powerpoint/2010/main" val="21848629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5D3B8-935E-EC89-C804-C9316B5C7BE4}"/>
              </a:ext>
            </a:extLst>
          </p:cNvPr>
          <p:cNvSpPr>
            <a:spLocks noGrp="1"/>
          </p:cNvSpPr>
          <p:nvPr>
            <p:ph type="title"/>
          </p:nvPr>
        </p:nvSpPr>
        <p:spPr/>
        <p:txBody>
          <a:bodyPr/>
          <a:lstStyle/>
          <a:p>
            <a:r>
              <a:rPr lang="en-GB" sz="4800" dirty="0"/>
              <a:t>Release-</a:t>
            </a:r>
            <a:r>
              <a:rPr lang="en-GB" sz="4800" dirty="0" err="1"/>
              <a:t>stabilisatieperiode</a:t>
            </a:r>
            <a:endParaRPr lang="en-NL" dirty="0"/>
          </a:p>
        </p:txBody>
      </p:sp>
    </p:spTree>
    <p:extLst>
      <p:ext uri="{BB962C8B-B14F-4D97-AF65-F5344CB8AC3E}">
        <p14:creationId xmlns:p14="http://schemas.microsoft.com/office/powerpoint/2010/main" val="3922329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8BAFE-A7A8-3E6B-8958-9D62CABAE50D}"/>
              </a:ext>
            </a:extLst>
          </p:cNvPr>
          <p:cNvSpPr>
            <a:spLocks noGrp="1"/>
          </p:cNvSpPr>
          <p:nvPr>
            <p:ph type="title"/>
          </p:nvPr>
        </p:nvSpPr>
        <p:spPr/>
        <p:txBody>
          <a:bodyPr/>
          <a:lstStyle/>
          <a:p>
            <a:r>
              <a:rPr lang="en-GB" sz="4800" dirty="0" err="1"/>
              <a:t>Aanlooptijd</a:t>
            </a:r>
            <a:r>
              <a:rPr lang="en-GB" sz="4800" dirty="0"/>
              <a:t> </a:t>
            </a:r>
            <a:r>
              <a:rPr lang="en-GB" sz="4800" dirty="0" err="1"/>
              <a:t>voor</a:t>
            </a:r>
            <a:r>
              <a:rPr lang="en-GB" sz="4800" dirty="0"/>
              <a:t> </a:t>
            </a:r>
            <a:r>
              <a:rPr lang="en-GB" sz="4800" dirty="0" err="1"/>
              <a:t>codewijzigingen</a:t>
            </a:r>
            <a:r>
              <a:rPr lang="en-GB" sz="4800" dirty="0"/>
              <a:t> </a:t>
            </a:r>
            <a:endParaRPr lang="en-NL" dirty="0"/>
          </a:p>
        </p:txBody>
      </p:sp>
    </p:spTree>
    <p:extLst>
      <p:ext uri="{BB962C8B-B14F-4D97-AF65-F5344CB8AC3E}">
        <p14:creationId xmlns:p14="http://schemas.microsoft.com/office/powerpoint/2010/main" val="2270568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8BAFE-A7A8-3E6B-8958-9D62CABAE50D}"/>
              </a:ext>
            </a:extLst>
          </p:cNvPr>
          <p:cNvSpPr>
            <a:spLocks noGrp="1"/>
          </p:cNvSpPr>
          <p:nvPr>
            <p:ph type="title"/>
          </p:nvPr>
        </p:nvSpPr>
        <p:spPr/>
        <p:txBody>
          <a:bodyPr/>
          <a:lstStyle/>
          <a:p>
            <a:r>
              <a:rPr lang="en-GB" sz="4800" dirty="0" err="1"/>
              <a:t>Aanlooptijd</a:t>
            </a:r>
            <a:r>
              <a:rPr lang="en-GB" sz="4800" dirty="0"/>
              <a:t> </a:t>
            </a:r>
            <a:r>
              <a:rPr lang="en-GB" sz="4800" dirty="0" err="1"/>
              <a:t>voor</a:t>
            </a:r>
            <a:r>
              <a:rPr lang="en-GB" sz="4800" dirty="0"/>
              <a:t> </a:t>
            </a:r>
            <a:r>
              <a:rPr lang="en-GB" sz="4800" dirty="0" err="1"/>
              <a:t>codewijzigingen</a:t>
            </a:r>
            <a:r>
              <a:rPr lang="en-GB" sz="4800" dirty="0"/>
              <a:t> </a:t>
            </a:r>
            <a:endParaRPr lang="en-NL" dirty="0"/>
          </a:p>
        </p:txBody>
      </p:sp>
    </p:spTree>
    <p:extLst>
      <p:ext uri="{BB962C8B-B14F-4D97-AF65-F5344CB8AC3E}">
        <p14:creationId xmlns:p14="http://schemas.microsoft.com/office/powerpoint/2010/main" val="38792319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082C8-F53C-2EF3-3519-AD2CEC8EEA71}"/>
              </a:ext>
            </a:extLst>
          </p:cNvPr>
          <p:cNvSpPr>
            <a:spLocks noGrp="1"/>
          </p:cNvSpPr>
          <p:nvPr>
            <p:ph type="title"/>
          </p:nvPr>
        </p:nvSpPr>
        <p:spPr/>
        <p:txBody>
          <a:bodyPr/>
          <a:lstStyle/>
          <a:p>
            <a:r>
              <a:rPr lang="en-NL" sz="4800" dirty="0"/>
              <a:t>Marktaandeel</a:t>
            </a:r>
            <a:endParaRPr lang="en-NL" dirty="0"/>
          </a:p>
        </p:txBody>
      </p:sp>
    </p:spTree>
    <p:extLst>
      <p:ext uri="{BB962C8B-B14F-4D97-AF65-F5344CB8AC3E}">
        <p14:creationId xmlns:p14="http://schemas.microsoft.com/office/powerpoint/2010/main" val="7548719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082C8-F53C-2EF3-3519-AD2CEC8EEA71}"/>
              </a:ext>
            </a:extLst>
          </p:cNvPr>
          <p:cNvSpPr>
            <a:spLocks noGrp="1"/>
          </p:cNvSpPr>
          <p:nvPr>
            <p:ph type="title"/>
          </p:nvPr>
        </p:nvSpPr>
        <p:spPr/>
        <p:txBody>
          <a:bodyPr/>
          <a:lstStyle/>
          <a:p>
            <a:r>
              <a:rPr lang="en-NL" sz="4800" dirty="0"/>
              <a:t>Marktaandeel</a:t>
            </a:r>
            <a:endParaRPr lang="en-NL" dirty="0"/>
          </a:p>
        </p:txBody>
      </p:sp>
    </p:spTree>
    <p:extLst>
      <p:ext uri="{BB962C8B-B14F-4D97-AF65-F5344CB8AC3E}">
        <p14:creationId xmlns:p14="http://schemas.microsoft.com/office/powerpoint/2010/main" val="36191540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E5D21-173B-98CE-CC23-ADA701DA3217}"/>
              </a:ext>
            </a:extLst>
          </p:cNvPr>
          <p:cNvSpPr>
            <a:spLocks noGrp="1"/>
          </p:cNvSpPr>
          <p:nvPr>
            <p:ph type="title"/>
          </p:nvPr>
        </p:nvSpPr>
        <p:spPr/>
        <p:txBody>
          <a:bodyPr/>
          <a:lstStyle/>
          <a:p>
            <a:r>
              <a:rPr lang="en-NL" sz="4800" dirty="0"/>
              <a:t>Doorlooptijd</a:t>
            </a:r>
            <a:endParaRPr lang="en-NL" dirty="0"/>
          </a:p>
        </p:txBody>
      </p:sp>
    </p:spTree>
    <p:extLst>
      <p:ext uri="{BB962C8B-B14F-4D97-AF65-F5344CB8AC3E}">
        <p14:creationId xmlns:p14="http://schemas.microsoft.com/office/powerpoint/2010/main" val="16184925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E5D21-173B-98CE-CC23-ADA701DA3217}"/>
              </a:ext>
            </a:extLst>
          </p:cNvPr>
          <p:cNvSpPr>
            <a:spLocks noGrp="1"/>
          </p:cNvSpPr>
          <p:nvPr>
            <p:ph type="title"/>
          </p:nvPr>
        </p:nvSpPr>
        <p:spPr/>
        <p:txBody>
          <a:bodyPr/>
          <a:lstStyle/>
          <a:p>
            <a:r>
              <a:rPr lang="en-NL" sz="4800" dirty="0"/>
              <a:t>Doorlooptijd</a:t>
            </a:r>
            <a:endParaRPr lang="en-NL" dirty="0"/>
          </a:p>
        </p:txBody>
      </p:sp>
    </p:spTree>
    <p:extLst>
      <p:ext uri="{BB962C8B-B14F-4D97-AF65-F5344CB8AC3E}">
        <p14:creationId xmlns:p14="http://schemas.microsoft.com/office/powerpoint/2010/main" val="26923380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2E072-23E0-1B9F-D9B1-0B9601A5A1CB}"/>
              </a:ext>
            </a:extLst>
          </p:cNvPr>
          <p:cNvSpPr>
            <a:spLocks noGrp="1"/>
          </p:cNvSpPr>
          <p:nvPr>
            <p:ph type="title"/>
          </p:nvPr>
        </p:nvSpPr>
        <p:spPr/>
        <p:txBody>
          <a:bodyPr/>
          <a:lstStyle/>
          <a:p>
            <a:r>
              <a:rPr lang="en-GB" sz="4800" dirty="0" err="1"/>
              <a:t>Leerperiode</a:t>
            </a:r>
            <a:endParaRPr lang="en-NL" dirty="0"/>
          </a:p>
        </p:txBody>
      </p:sp>
    </p:spTree>
    <p:extLst>
      <p:ext uri="{BB962C8B-B14F-4D97-AF65-F5344CB8AC3E}">
        <p14:creationId xmlns:p14="http://schemas.microsoft.com/office/powerpoint/2010/main" val="3805259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8131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2E072-23E0-1B9F-D9B1-0B9601A5A1CB}"/>
              </a:ext>
            </a:extLst>
          </p:cNvPr>
          <p:cNvSpPr>
            <a:spLocks noGrp="1"/>
          </p:cNvSpPr>
          <p:nvPr>
            <p:ph type="title"/>
          </p:nvPr>
        </p:nvSpPr>
        <p:spPr/>
        <p:txBody>
          <a:bodyPr/>
          <a:lstStyle/>
          <a:p>
            <a:r>
              <a:rPr lang="en-GB" sz="4800" dirty="0" err="1"/>
              <a:t>Leerperiode</a:t>
            </a:r>
            <a:endParaRPr lang="en-NL" dirty="0"/>
          </a:p>
        </p:txBody>
      </p:sp>
    </p:spTree>
    <p:extLst>
      <p:ext uri="{BB962C8B-B14F-4D97-AF65-F5344CB8AC3E}">
        <p14:creationId xmlns:p14="http://schemas.microsoft.com/office/powerpoint/2010/main" val="21711348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248CC-7C93-ACB2-26FF-7205D4178E75}"/>
              </a:ext>
            </a:extLst>
          </p:cNvPr>
          <p:cNvSpPr>
            <a:spLocks noGrp="1"/>
          </p:cNvSpPr>
          <p:nvPr>
            <p:ph type="title"/>
          </p:nvPr>
        </p:nvSpPr>
        <p:spPr/>
        <p:txBody>
          <a:bodyPr/>
          <a:lstStyle/>
          <a:p>
            <a:r>
              <a:rPr lang="en-NL" sz="4800" dirty="0"/>
              <a:t>Medewerker-tevredenheid</a:t>
            </a:r>
            <a:endParaRPr lang="en-NL" dirty="0"/>
          </a:p>
        </p:txBody>
      </p:sp>
    </p:spTree>
    <p:extLst>
      <p:ext uri="{BB962C8B-B14F-4D97-AF65-F5344CB8AC3E}">
        <p14:creationId xmlns:p14="http://schemas.microsoft.com/office/powerpoint/2010/main" val="7581042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248CC-7C93-ACB2-26FF-7205D4178E75}"/>
              </a:ext>
            </a:extLst>
          </p:cNvPr>
          <p:cNvSpPr>
            <a:spLocks noGrp="1"/>
          </p:cNvSpPr>
          <p:nvPr>
            <p:ph type="title"/>
          </p:nvPr>
        </p:nvSpPr>
        <p:spPr/>
        <p:txBody>
          <a:bodyPr/>
          <a:lstStyle/>
          <a:p>
            <a:r>
              <a:rPr lang="en-NL" sz="4800" dirty="0"/>
              <a:t>Medewerker-tevredenheid</a:t>
            </a:r>
            <a:endParaRPr lang="en-NL" dirty="0"/>
          </a:p>
        </p:txBody>
      </p:sp>
    </p:spTree>
    <p:extLst>
      <p:ext uri="{BB962C8B-B14F-4D97-AF65-F5344CB8AC3E}">
        <p14:creationId xmlns:p14="http://schemas.microsoft.com/office/powerpoint/2010/main" val="9055541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37C08-3C95-4415-5B15-5ED29199B468}"/>
              </a:ext>
            </a:extLst>
          </p:cNvPr>
          <p:cNvSpPr>
            <a:spLocks noGrp="1"/>
          </p:cNvSpPr>
          <p:nvPr>
            <p:ph type="title"/>
          </p:nvPr>
        </p:nvSpPr>
        <p:spPr/>
        <p:txBody>
          <a:bodyPr/>
          <a:lstStyle/>
          <a:p>
            <a:r>
              <a:rPr lang="en-GB" sz="4800" dirty="0" err="1"/>
              <a:t>Productgebruik</a:t>
            </a:r>
            <a:endParaRPr lang="en-NL" dirty="0"/>
          </a:p>
        </p:txBody>
      </p:sp>
    </p:spTree>
    <p:extLst>
      <p:ext uri="{BB962C8B-B14F-4D97-AF65-F5344CB8AC3E}">
        <p14:creationId xmlns:p14="http://schemas.microsoft.com/office/powerpoint/2010/main" val="20151614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37C08-3C95-4415-5B15-5ED29199B468}"/>
              </a:ext>
            </a:extLst>
          </p:cNvPr>
          <p:cNvSpPr>
            <a:spLocks noGrp="1"/>
          </p:cNvSpPr>
          <p:nvPr>
            <p:ph type="title"/>
          </p:nvPr>
        </p:nvSpPr>
        <p:spPr/>
        <p:txBody>
          <a:bodyPr/>
          <a:lstStyle/>
          <a:p>
            <a:r>
              <a:rPr lang="en-GB" sz="4800" dirty="0" err="1"/>
              <a:t>Productgebruik</a:t>
            </a:r>
            <a:endParaRPr lang="en-NL" dirty="0"/>
          </a:p>
        </p:txBody>
      </p:sp>
    </p:spTree>
    <p:extLst>
      <p:ext uri="{BB962C8B-B14F-4D97-AF65-F5344CB8AC3E}">
        <p14:creationId xmlns:p14="http://schemas.microsoft.com/office/powerpoint/2010/main" val="38855154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58F92-DB9D-F4B6-E43A-107C58F081D6}"/>
              </a:ext>
            </a:extLst>
          </p:cNvPr>
          <p:cNvSpPr>
            <a:spLocks noGrp="1"/>
          </p:cNvSpPr>
          <p:nvPr>
            <p:ph type="title"/>
          </p:nvPr>
        </p:nvSpPr>
        <p:spPr/>
        <p:txBody>
          <a:bodyPr/>
          <a:lstStyle/>
          <a:p>
            <a:r>
              <a:rPr lang="en-GB" sz="4800" dirty="0" err="1"/>
              <a:t>Omzet</a:t>
            </a:r>
            <a:r>
              <a:rPr lang="en-GB" sz="4800" dirty="0"/>
              <a:t> per </a:t>
            </a:r>
            <a:r>
              <a:rPr lang="en-GB" sz="4800" dirty="0" err="1"/>
              <a:t>medewerker</a:t>
            </a:r>
            <a:endParaRPr lang="en-NL" dirty="0"/>
          </a:p>
        </p:txBody>
      </p:sp>
    </p:spTree>
    <p:extLst>
      <p:ext uri="{BB962C8B-B14F-4D97-AF65-F5344CB8AC3E}">
        <p14:creationId xmlns:p14="http://schemas.microsoft.com/office/powerpoint/2010/main" val="7163941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58F92-DB9D-F4B6-E43A-107C58F081D6}"/>
              </a:ext>
            </a:extLst>
          </p:cNvPr>
          <p:cNvSpPr>
            <a:spLocks noGrp="1"/>
          </p:cNvSpPr>
          <p:nvPr>
            <p:ph type="title"/>
          </p:nvPr>
        </p:nvSpPr>
        <p:spPr/>
        <p:txBody>
          <a:bodyPr/>
          <a:lstStyle/>
          <a:p>
            <a:r>
              <a:rPr lang="en-GB" sz="4800" dirty="0" err="1"/>
              <a:t>Omzet</a:t>
            </a:r>
            <a:r>
              <a:rPr lang="en-GB" sz="4800" dirty="0"/>
              <a:t> per </a:t>
            </a:r>
            <a:r>
              <a:rPr lang="en-GB" sz="4800" dirty="0" err="1"/>
              <a:t>medewerker</a:t>
            </a:r>
            <a:endParaRPr lang="en-NL" dirty="0"/>
          </a:p>
        </p:txBody>
      </p:sp>
    </p:spTree>
    <p:extLst>
      <p:ext uri="{BB962C8B-B14F-4D97-AF65-F5344CB8AC3E}">
        <p14:creationId xmlns:p14="http://schemas.microsoft.com/office/powerpoint/2010/main" val="42551270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86D4A-EDEE-25B9-7A4F-5DD82E70F24A}"/>
              </a:ext>
            </a:extLst>
          </p:cNvPr>
          <p:cNvSpPr>
            <a:spLocks noGrp="1"/>
          </p:cNvSpPr>
          <p:nvPr>
            <p:ph type="title"/>
          </p:nvPr>
        </p:nvSpPr>
        <p:spPr/>
        <p:txBody>
          <a:bodyPr/>
          <a:lstStyle/>
          <a:p>
            <a:r>
              <a:rPr lang="en-NL" sz="4800" dirty="0"/>
              <a:t>Gemiddelde Reparatietijd</a:t>
            </a:r>
            <a:endParaRPr lang="en-NL" dirty="0"/>
          </a:p>
        </p:txBody>
      </p:sp>
    </p:spTree>
    <p:extLst>
      <p:ext uri="{BB962C8B-B14F-4D97-AF65-F5344CB8AC3E}">
        <p14:creationId xmlns:p14="http://schemas.microsoft.com/office/powerpoint/2010/main" val="14200530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86D4A-EDEE-25B9-7A4F-5DD82E70F24A}"/>
              </a:ext>
            </a:extLst>
          </p:cNvPr>
          <p:cNvSpPr>
            <a:spLocks noGrp="1"/>
          </p:cNvSpPr>
          <p:nvPr>
            <p:ph type="title"/>
          </p:nvPr>
        </p:nvSpPr>
        <p:spPr/>
        <p:txBody>
          <a:bodyPr/>
          <a:lstStyle/>
          <a:p>
            <a:r>
              <a:rPr lang="en-NL" sz="4800" dirty="0"/>
              <a:t>Gemiddelde Reparatietijd</a:t>
            </a:r>
            <a:endParaRPr lang="en-NL" dirty="0"/>
          </a:p>
        </p:txBody>
      </p:sp>
    </p:spTree>
    <p:extLst>
      <p:ext uri="{BB962C8B-B14F-4D97-AF65-F5344CB8AC3E}">
        <p14:creationId xmlns:p14="http://schemas.microsoft.com/office/powerpoint/2010/main" val="19581829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86D4A-EDEE-25B9-7A4F-5DD82E70F24A}"/>
              </a:ext>
            </a:extLst>
          </p:cNvPr>
          <p:cNvSpPr>
            <a:spLocks noGrp="1"/>
          </p:cNvSpPr>
          <p:nvPr>
            <p:ph type="title"/>
          </p:nvPr>
        </p:nvSpPr>
        <p:spPr/>
        <p:txBody>
          <a:bodyPr/>
          <a:lstStyle/>
          <a:p>
            <a:r>
              <a:rPr lang="en-NL" sz="4800" dirty="0"/>
              <a:t>Aanlooptijd</a:t>
            </a:r>
            <a:endParaRPr lang="en-NL" dirty="0"/>
          </a:p>
        </p:txBody>
      </p:sp>
    </p:spTree>
    <p:extLst>
      <p:ext uri="{BB962C8B-B14F-4D97-AF65-F5344CB8AC3E}">
        <p14:creationId xmlns:p14="http://schemas.microsoft.com/office/powerpoint/2010/main" val="2141733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00B9427-15B5-B540-8888-A38F0EB486BE}"/>
              </a:ext>
            </a:extLst>
          </p:cNvPr>
          <p:cNvSpPr>
            <a:spLocks noGrp="1"/>
          </p:cNvSpPr>
          <p:nvPr>
            <p:ph type="title"/>
          </p:nvPr>
        </p:nvSpPr>
        <p:spPr/>
        <p:txBody>
          <a:bodyPr/>
          <a:lstStyle/>
          <a:p>
            <a:r>
              <a:rPr lang="en-NL" sz="8000" dirty="0"/>
              <a:t>UN</a:t>
            </a:r>
            <a:r>
              <a:rPr lang="en-NL" sz="8000" spc="300" dirty="0"/>
              <a:t>R</a:t>
            </a:r>
            <a:r>
              <a:rPr lang="en-NL" sz="8000" dirty="0"/>
              <a:t>EALIZED </a:t>
            </a:r>
            <a:r>
              <a:rPr lang="en-NL" sz="8000" spc="-150" dirty="0"/>
              <a:t>V</a:t>
            </a:r>
            <a:r>
              <a:rPr lang="en-NL" sz="8000" dirty="0"/>
              <a:t>ALUE</a:t>
            </a:r>
          </a:p>
        </p:txBody>
      </p:sp>
      <p:sp>
        <p:nvSpPr>
          <p:cNvPr id="9" name="Text Placeholder 8">
            <a:extLst>
              <a:ext uri="{FF2B5EF4-FFF2-40B4-BE49-F238E27FC236}">
                <a16:creationId xmlns:a16="http://schemas.microsoft.com/office/drawing/2014/main" id="{C4F3FB45-2ADE-C64A-A77D-3BBF58543ACA}"/>
              </a:ext>
            </a:extLst>
          </p:cNvPr>
          <p:cNvSpPr>
            <a:spLocks noGrp="1"/>
          </p:cNvSpPr>
          <p:nvPr>
            <p:ph type="body" sz="quarter" idx="10"/>
          </p:nvPr>
        </p:nvSpPr>
        <p:spPr/>
        <p:txBody>
          <a:bodyPr>
            <a:noAutofit/>
          </a:bodyPr>
          <a:lstStyle/>
          <a:p>
            <a:r>
              <a:rPr lang="en-GB" sz="1000" dirty="0" err="1">
                <a:solidFill>
                  <a:schemeClr val="bg1">
                    <a:lumMod val="50000"/>
                  </a:schemeClr>
                </a:solidFill>
              </a:rPr>
              <a:t>Nog</a:t>
            </a:r>
            <a:r>
              <a:rPr lang="en-GB" sz="1000" dirty="0">
                <a:solidFill>
                  <a:schemeClr val="bg1">
                    <a:lumMod val="50000"/>
                  </a:schemeClr>
                </a:solidFill>
              </a:rPr>
              <a:t> </a:t>
            </a:r>
            <a:r>
              <a:rPr lang="en-GB" sz="1000" dirty="0" err="1">
                <a:solidFill>
                  <a:schemeClr val="bg1">
                    <a:lumMod val="50000"/>
                  </a:schemeClr>
                </a:solidFill>
              </a:rPr>
              <a:t>niet</a:t>
            </a:r>
            <a:r>
              <a:rPr lang="en-GB" sz="1000" dirty="0">
                <a:solidFill>
                  <a:schemeClr val="bg1">
                    <a:lumMod val="50000"/>
                  </a:schemeClr>
                </a:solidFill>
              </a:rPr>
              <a:t> </a:t>
            </a:r>
            <a:r>
              <a:rPr lang="en-GB" sz="1000" dirty="0" err="1">
                <a:solidFill>
                  <a:schemeClr val="bg1">
                    <a:lumMod val="50000"/>
                  </a:schemeClr>
                </a:solidFill>
              </a:rPr>
              <a:t>gerealiseerde</a:t>
            </a:r>
            <a:r>
              <a:rPr lang="en-GB" sz="1000" dirty="0">
                <a:solidFill>
                  <a:schemeClr val="bg1">
                    <a:lumMod val="50000"/>
                  </a:schemeClr>
                </a:solidFill>
              </a:rPr>
              <a:t> </a:t>
            </a:r>
            <a:r>
              <a:rPr lang="en-GB" sz="1000" dirty="0" err="1">
                <a:solidFill>
                  <a:schemeClr val="bg1">
                    <a:lumMod val="50000"/>
                  </a:schemeClr>
                </a:solidFill>
              </a:rPr>
              <a:t>Waarde</a:t>
            </a:r>
            <a:r>
              <a:rPr lang="en-GB" sz="1000" dirty="0">
                <a:solidFill>
                  <a:schemeClr val="bg1">
                    <a:lumMod val="50000"/>
                  </a:schemeClr>
                </a:solidFill>
              </a:rPr>
              <a:t>: De </a:t>
            </a:r>
            <a:r>
              <a:rPr lang="en-GB" sz="1000" dirty="0" err="1">
                <a:solidFill>
                  <a:schemeClr val="bg1">
                    <a:lumMod val="50000"/>
                  </a:schemeClr>
                </a:solidFill>
              </a:rPr>
              <a:t>potentiële</a:t>
            </a:r>
            <a:r>
              <a:rPr lang="en-GB" sz="1000" dirty="0">
                <a:solidFill>
                  <a:schemeClr val="bg1">
                    <a:lumMod val="50000"/>
                  </a:schemeClr>
                </a:solidFill>
              </a:rPr>
              <a:t> </a:t>
            </a:r>
            <a:r>
              <a:rPr lang="en-GB" sz="1000" dirty="0" err="1">
                <a:solidFill>
                  <a:schemeClr val="bg1">
                    <a:lumMod val="50000"/>
                  </a:schemeClr>
                </a:solidFill>
              </a:rPr>
              <a:t>toekomstige</a:t>
            </a:r>
            <a:r>
              <a:rPr lang="en-GB" sz="1000" dirty="0">
                <a:solidFill>
                  <a:schemeClr val="bg1">
                    <a:lumMod val="50000"/>
                  </a:schemeClr>
                </a:solidFill>
              </a:rPr>
              <a:t> </a:t>
            </a:r>
            <a:r>
              <a:rPr lang="en-GB" sz="1000" dirty="0" err="1">
                <a:solidFill>
                  <a:schemeClr val="bg1">
                    <a:lumMod val="50000"/>
                  </a:schemeClr>
                </a:solidFill>
              </a:rPr>
              <a:t>waarde</a:t>
            </a:r>
            <a:r>
              <a:rPr lang="en-GB" sz="1000" dirty="0">
                <a:solidFill>
                  <a:schemeClr val="bg1">
                    <a:lumMod val="50000"/>
                  </a:schemeClr>
                </a:solidFill>
              </a:rPr>
              <a:t> die </a:t>
            </a:r>
            <a:r>
              <a:rPr lang="en-GB" sz="1000" dirty="0" err="1">
                <a:solidFill>
                  <a:schemeClr val="bg1">
                    <a:lumMod val="50000"/>
                  </a:schemeClr>
                </a:solidFill>
              </a:rPr>
              <a:t>behaald</a:t>
            </a:r>
            <a:r>
              <a:rPr lang="en-GB" sz="1000" dirty="0">
                <a:solidFill>
                  <a:schemeClr val="bg1">
                    <a:lumMod val="50000"/>
                  </a:schemeClr>
                </a:solidFill>
              </a:rPr>
              <a:t> </a:t>
            </a:r>
            <a:r>
              <a:rPr lang="en-GB" sz="1000" dirty="0" err="1">
                <a:solidFill>
                  <a:schemeClr val="bg1">
                    <a:lumMod val="50000"/>
                  </a:schemeClr>
                </a:solidFill>
              </a:rPr>
              <a:t>kan</a:t>
            </a:r>
            <a:r>
              <a:rPr lang="en-GB" sz="1000" dirty="0">
                <a:solidFill>
                  <a:schemeClr val="bg1">
                    <a:lumMod val="50000"/>
                  </a:schemeClr>
                </a:solidFill>
              </a:rPr>
              <a:t> </a:t>
            </a:r>
            <a:r>
              <a:rPr lang="en-GB" sz="1000" dirty="0" err="1">
                <a:solidFill>
                  <a:schemeClr val="bg1">
                    <a:lumMod val="50000"/>
                  </a:schemeClr>
                </a:solidFill>
              </a:rPr>
              <a:t>worden</a:t>
            </a:r>
            <a:r>
              <a:rPr lang="en-GB" sz="1000" dirty="0">
                <a:solidFill>
                  <a:schemeClr val="bg1">
                    <a:lumMod val="50000"/>
                  </a:schemeClr>
                </a:solidFill>
              </a:rPr>
              <a:t> </a:t>
            </a:r>
            <a:r>
              <a:rPr lang="en-GB" sz="1000" dirty="0" err="1">
                <a:solidFill>
                  <a:schemeClr val="bg1">
                    <a:lumMod val="50000"/>
                  </a:schemeClr>
                </a:solidFill>
              </a:rPr>
              <a:t>wanneer</a:t>
            </a:r>
            <a:r>
              <a:rPr lang="en-GB" sz="1000" dirty="0">
                <a:solidFill>
                  <a:schemeClr val="bg1">
                    <a:lumMod val="50000"/>
                  </a:schemeClr>
                </a:solidFill>
              </a:rPr>
              <a:t> de </a:t>
            </a:r>
            <a:r>
              <a:rPr lang="en-GB" sz="1000" dirty="0" err="1">
                <a:solidFill>
                  <a:schemeClr val="bg1">
                    <a:lumMod val="50000"/>
                  </a:schemeClr>
                </a:solidFill>
              </a:rPr>
              <a:t>organisatie</a:t>
            </a:r>
            <a:r>
              <a:rPr lang="en-GB" sz="1000" dirty="0">
                <a:solidFill>
                  <a:schemeClr val="bg1">
                    <a:lumMod val="50000"/>
                  </a:schemeClr>
                </a:solidFill>
              </a:rPr>
              <a:t> de </a:t>
            </a:r>
            <a:r>
              <a:rPr lang="en-GB" sz="1000" dirty="0" err="1">
                <a:solidFill>
                  <a:schemeClr val="bg1">
                    <a:lumMod val="50000"/>
                  </a:schemeClr>
                </a:solidFill>
              </a:rPr>
              <a:t>behoeftes</a:t>
            </a:r>
            <a:r>
              <a:rPr lang="en-GB" sz="1000" dirty="0">
                <a:solidFill>
                  <a:schemeClr val="bg1">
                    <a:lumMod val="50000"/>
                  </a:schemeClr>
                </a:solidFill>
              </a:rPr>
              <a:t> </a:t>
            </a:r>
            <a:r>
              <a:rPr lang="en-GB" sz="1000" dirty="0" err="1">
                <a:solidFill>
                  <a:schemeClr val="bg1">
                    <a:lumMod val="50000"/>
                  </a:schemeClr>
                </a:solidFill>
              </a:rPr>
              <a:t>vervult</a:t>
            </a:r>
            <a:r>
              <a:rPr lang="en-GB" sz="1000" dirty="0">
                <a:solidFill>
                  <a:schemeClr val="bg1">
                    <a:lumMod val="50000"/>
                  </a:schemeClr>
                </a:solidFill>
              </a:rPr>
              <a:t> van alle </a:t>
            </a:r>
            <a:r>
              <a:rPr lang="en-GB" sz="1000" dirty="0" err="1">
                <a:solidFill>
                  <a:schemeClr val="bg1">
                    <a:lumMod val="50000"/>
                  </a:schemeClr>
                </a:solidFill>
              </a:rPr>
              <a:t>potentiële</a:t>
            </a:r>
            <a:r>
              <a:rPr lang="en-GB" sz="1000" dirty="0">
                <a:solidFill>
                  <a:schemeClr val="bg1">
                    <a:lumMod val="50000"/>
                  </a:schemeClr>
                </a:solidFill>
              </a:rPr>
              <a:t> </a:t>
            </a:r>
            <a:r>
              <a:rPr lang="en-GB" sz="1000" dirty="0" err="1">
                <a:solidFill>
                  <a:schemeClr val="bg1">
                    <a:lumMod val="50000"/>
                  </a:schemeClr>
                </a:solidFill>
              </a:rPr>
              <a:t>klanten</a:t>
            </a:r>
            <a:r>
              <a:rPr lang="en-GB" sz="1000" dirty="0">
                <a:solidFill>
                  <a:schemeClr val="bg1">
                    <a:lumMod val="50000"/>
                  </a:schemeClr>
                </a:solidFill>
              </a:rPr>
              <a:t> of </a:t>
            </a:r>
            <a:r>
              <a:rPr lang="en-GB" sz="1000" dirty="0" err="1">
                <a:solidFill>
                  <a:schemeClr val="bg1">
                    <a:lumMod val="50000"/>
                  </a:schemeClr>
                </a:solidFill>
              </a:rPr>
              <a:t>gebruikers</a:t>
            </a:r>
            <a:endParaRPr lang="en-NL" sz="1000" dirty="0">
              <a:solidFill>
                <a:schemeClr val="bg1">
                  <a:lumMod val="50000"/>
                </a:schemeClr>
              </a:solidFill>
            </a:endParaRPr>
          </a:p>
        </p:txBody>
      </p:sp>
      <p:sp>
        <p:nvSpPr>
          <p:cNvPr id="24" name="Hexagon 23">
            <a:extLst>
              <a:ext uri="{FF2B5EF4-FFF2-40B4-BE49-F238E27FC236}">
                <a16:creationId xmlns:a16="http://schemas.microsoft.com/office/drawing/2014/main" id="{B77BC908-5A71-5648-86F4-1DD501B1A47A}"/>
              </a:ext>
            </a:extLst>
          </p:cNvPr>
          <p:cNvSpPr/>
          <p:nvPr/>
        </p:nvSpPr>
        <p:spPr>
          <a:xfrm>
            <a:off x="-270996" y="98131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5" name="Hexagon 24">
            <a:extLst>
              <a:ext uri="{FF2B5EF4-FFF2-40B4-BE49-F238E27FC236}">
                <a16:creationId xmlns:a16="http://schemas.microsoft.com/office/drawing/2014/main" id="{CA52172E-44FE-964B-8A80-395B31A859C7}"/>
              </a:ext>
            </a:extLst>
          </p:cNvPr>
          <p:cNvSpPr/>
          <p:nvPr/>
        </p:nvSpPr>
        <p:spPr>
          <a:xfrm>
            <a:off x="-275215" y="15109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6" name="Hexagon 25">
            <a:extLst>
              <a:ext uri="{FF2B5EF4-FFF2-40B4-BE49-F238E27FC236}">
                <a16:creationId xmlns:a16="http://schemas.microsoft.com/office/drawing/2014/main" id="{08EC8FA2-7049-534E-A372-EC6A91A4CE79}"/>
              </a:ext>
            </a:extLst>
          </p:cNvPr>
          <p:cNvSpPr/>
          <p:nvPr/>
        </p:nvSpPr>
        <p:spPr>
          <a:xfrm>
            <a:off x="-275215" y="20404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7" name="Hexagon 26">
            <a:extLst>
              <a:ext uri="{FF2B5EF4-FFF2-40B4-BE49-F238E27FC236}">
                <a16:creationId xmlns:a16="http://schemas.microsoft.com/office/drawing/2014/main" id="{718BA15D-DE98-8D43-9A3F-36F37A37AF2D}"/>
              </a:ext>
            </a:extLst>
          </p:cNvPr>
          <p:cNvSpPr/>
          <p:nvPr/>
        </p:nvSpPr>
        <p:spPr>
          <a:xfrm>
            <a:off x="-279434" y="25700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8" name="Hexagon 27">
            <a:extLst>
              <a:ext uri="{FF2B5EF4-FFF2-40B4-BE49-F238E27FC236}">
                <a16:creationId xmlns:a16="http://schemas.microsoft.com/office/drawing/2014/main" id="{5EF61F84-17B4-324C-9CD3-E07B3D18F12C}"/>
              </a:ext>
            </a:extLst>
          </p:cNvPr>
          <p:cNvSpPr/>
          <p:nvPr/>
        </p:nvSpPr>
        <p:spPr>
          <a:xfrm>
            <a:off x="-277325" y="310227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9" name="Hexagon 28">
            <a:extLst>
              <a:ext uri="{FF2B5EF4-FFF2-40B4-BE49-F238E27FC236}">
                <a16:creationId xmlns:a16="http://schemas.microsoft.com/office/drawing/2014/main" id="{6099D7E0-C13A-7847-84ED-EA0C5524E554}"/>
              </a:ext>
            </a:extLst>
          </p:cNvPr>
          <p:cNvSpPr/>
          <p:nvPr/>
        </p:nvSpPr>
        <p:spPr>
          <a:xfrm>
            <a:off x="-281544" y="36318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0" name="Hexagon 29">
            <a:extLst>
              <a:ext uri="{FF2B5EF4-FFF2-40B4-BE49-F238E27FC236}">
                <a16:creationId xmlns:a16="http://schemas.microsoft.com/office/drawing/2014/main" id="{920910FA-5581-F04C-9A39-2A4938FE8099}"/>
              </a:ext>
            </a:extLst>
          </p:cNvPr>
          <p:cNvSpPr/>
          <p:nvPr/>
        </p:nvSpPr>
        <p:spPr>
          <a:xfrm>
            <a:off x="-270996" y="4158841"/>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1" name="Hexagon 30">
            <a:extLst>
              <a:ext uri="{FF2B5EF4-FFF2-40B4-BE49-F238E27FC236}">
                <a16:creationId xmlns:a16="http://schemas.microsoft.com/office/drawing/2014/main" id="{8BBDE08F-BA25-4943-9CD6-08F91133CB36}"/>
              </a:ext>
            </a:extLst>
          </p:cNvPr>
          <p:cNvSpPr/>
          <p:nvPr/>
        </p:nvSpPr>
        <p:spPr>
          <a:xfrm>
            <a:off x="7483969" y="98131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2" name="Hexagon 31">
            <a:extLst>
              <a:ext uri="{FF2B5EF4-FFF2-40B4-BE49-F238E27FC236}">
                <a16:creationId xmlns:a16="http://schemas.microsoft.com/office/drawing/2014/main" id="{1FBA123F-FD40-8849-9469-AF75E6B929B7}"/>
              </a:ext>
            </a:extLst>
          </p:cNvPr>
          <p:cNvSpPr/>
          <p:nvPr/>
        </p:nvSpPr>
        <p:spPr>
          <a:xfrm>
            <a:off x="7479750" y="15109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3" name="Hexagon 32">
            <a:extLst>
              <a:ext uri="{FF2B5EF4-FFF2-40B4-BE49-F238E27FC236}">
                <a16:creationId xmlns:a16="http://schemas.microsoft.com/office/drawing/2014/main" id="{A5F73996-9447-1848-B658-78DFF6A9C779}"/>
              </a:ext>
            </a:extLst>
          </p:cNvPr>
          <p:cNvSpPr/>
          <p:nvPr/>
        </p:nvSpPr>
        <p:spPr>
          <a:xfrm>
            <a:off x="7479750" y="20404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4" name="Hexagon 33">
            <a:extLst>
              <a:ext uri="{FF2B5EF4-FFF2-40B4-BE49-F238E27FC236}">
                <a16:creationId xmlns:a16="http://schemas.microsoft.com/office/drawing/2014/main" id="{275693F2-68C2-3E4F-BA5E-B253F0E64904}"/>
              </a:ext>
            </a:extLst>
          </p:cNvPr>
          <p:cNvSpPr/>
          <p:nvPr/>
        </p:nvSpPr>
        <p:spPr>
          <a:xfrm>
            <a:off x="7475530" y="25700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5" name="Hexagon 34">
            <a:extLst>
              <a:ext uri="{FF2B5EF4-FFF2-40B4-BE49-F238E27FC236}">
                <a16:creationId xmlns:a16="http://schemas.microsoft.com/office/drawing/2014/main" id="{0037A2A0-8D75-B940-835C-26E592882C69}"/>
              </a:ext>
            </a:extLst>
          </p:cNvPr>
          <p:cNvSpPr/>
          <p:nvPr/>
        </p:nvSpPr>
        <p:spPr>
          <a:xfrm>
            <a:off x="7477640" y="310227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6" name="Hexagon 35">
            <a:extLst>
              <a:ext uri="{FF2B5EF4-FFF2-40B4-BE49-F238E27FC236}">
                <a16:creationId xmlns:a16="http://schemas.microsoft.com/office/drawing/2014/main" id="{34ABA7B3-653A-E24D-B127-F6F5AEBE2C7B}"/>
              </a:ext>
            </a:extLst>
          </p:cNvPr>
          <p:cNvSpPr/>
          <p:nvPr/>
        </p:nvSpPr>
        <p:spPr>
          <a:xfrm>
            <a:off x="7473421" y="36318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7" name="Hexagon 36">
            <a:extLst>
              <a:ext uri="{FF2B5EF4-FFF2-40B4-BE49-F238E27FC236}">
                <a16:creationId xmlns:a16="http://schemas.microsoft.com/office/drawing/2014/main" id="{980F8705-E6AE-3E4B-9146-F98BFFE8E753}"/>
              </a:ext>
            </a:extLst>
          </p:cNvPr>
          <p:cNvSpPr/>
          <p:nvPr/>
        </p:nvSpPr>
        <p:spPr>
          <a:xfrm>
            <a:off x="7483969" y="4158841"/>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Tree>
    <p:extLst>
      <p:ext uri="{BB962C8B-B14F-4D97-AF65-F5344CB8AC3E}">
        <p14:creationId xmlns:p14="http://schemas.microsoft.com/office/powerpoint/2010/main" val="31436902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86D4A-EDEE-25B9-7A4F-5DD82E70F24A}"/>
              </a:ext>
            </a:extLst>
          </p:cNvPr>
          <p:cNvSpPr>
            <a:spLocks noGrp="1"/>
          </p:cNvSpPr>
          <p:nvPr>
            <p:ph type="title"/>
          </p:nvPr>
        </p:nvSpPr>
        <p:spPr/>
        <p:txBody>
          <a:bodyPr/>
          <a:lstStyle/>
          <a:p>
            <a:r>
              <a:rPr lang="en-NL" sz="4800" dirty="0"/>
              <a:t>Aanlooptijd</a:t>
            </a:r>
            <a:endParaRPr lang="en-NL" dirty="0"/>
          </a:p>
        </p:txBody>
      </p:sp>
    </p:spTree>
    <p:extLst>
      <p:ext uri="{BB962C8B-B14F-4D97-AF65-F5344CB8AC3E}">
        <p14:creationId xmlns:p14="http://schemas.microsoft.com/office/powerpoint/2010/main" val="40168522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86D4A-EDEE-25B9-7A4F-5DD82E70F24A}"/>
              </a:ext>
            </a:extLst>
          </p:cNvPr>
          <p:cNvSpPr>
            <a:spLocks noGrp="1"/>
          </p:cNvSpPr>
          <p:nvPr>
            <p:ph type="title"/>
          </p:nvPr>
        </p:nvSpPr>
        <p:spPr/>
        <p:txBody>
          <a:bodyPr/>
          <a:lstStyle/>
          <a:p>
            <a:r>
              <a:rPr lang="en-NL" sz="4800" dirty="0"/>
              <a:t>Innovatieratio</a:t>
            </a:r>
            <a:endParaRPr lang="en-NL" dirty="0"/>
          </a:p>
        </p:txBody>
      </p:sp>
    </p:spTree>
    <p:extLst>
      <p:ext uri="{BB962C8B-B14F-4D97-AF65-F5344CB8AC3E}">
        <p14:creationId xmlns:p14="http://schemas.microsoft.com/office/powerpoint/2010/main" val="19449973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86D4A-EDEE-25B9-7A4F-5DD82E70F24A}"/>
              </a:ext>
            </a:extLst>
          </p:cNvPr>
          <p:cNvSpPr>
            <a:spLocks noGrp="1"/>
          </p:cNvSpPr>
          <p:nvPr>
            <p:ph type="title"/>
          </p:nvPr>
        </p:nvSpPr>
        <p:spPr/>
        <p:txBody>
          <a:bodyPr/>
          <a:lstStyle/>
          <a:p>
            <a:r>
              <a:rPr lang="en-NL" sz="4800" dirty="0"/>
              <a:t>Innovatieratio</a:t>
            </a:r>
            <a:endParaRPr lang="en-NL" dirty="0"/>
          </a:p>
        </p:txBody>
      </p:sp>
    </p:spTree>
    <p:extLst>
      <p:ext uri="{BB962C8B-B14F-4D97-AF65-F5344CB8AC3E}">
        <p14:creationId xmlns:p14="http://schemas.microsoft.com/office/powerpoint/2010/main" val="33187002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86D4A-EDEE-25B9-7A4F-5DD82E70F24A}"/>
              </a:ext>
            </a:extLst>
          </p:cNvPr>
          <p:cNvSpPr>
            <a:spLocks noGrp="1"/>
          </p:cNvSpPr>
          <p:nvPr>
            <p:ph type="title"/>
          </p:nvPr>
        </p:nvSpPr>
        <p:spPr/>
        <p:txBody>
          <a:bodyPr/>
          <a:lstStyle/>
          <a:p>
            <a:r>
              <a:rPr lang="en-NL" sz="4800" dirty="0"/>
              <a:t>Focustijd</a:t>
            </a:r>
            <a:endParaRPr lang="en-NL" dirty="0"/>
          </a:p>
        </p:txBody>
      </p:sp>
    </p:spTree>
    <p:extLst>
      <p:ext uri="{BB962C8B-B14F-4D97-AF65-F5344CB8AC3E}">
        <p14:creationId xmlns:p14="http://schemas.microsoft.com/office/powerpoint/2010/main" val="42939219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86D4A-EDEE-25B9-7A4F-5DD82E70F24A}"/>
              </a:ext>
            </a:extLst>
          </p:cNvPr>
          <p:cNvSpPr>
            <a:spLocks noGrp="1"/>
          </p:cNvSpPr>
          <p:nvPr>
            <p:ph type="title"/>
          </p:nvPr>
        </p:nvSpPr>
        <p:spPr/>
        <p:txBody>
          <a:bodyPr/>
          <a:lstStyle/>
          <a:p>
            <a:r>
              <a:rPr lang="en-NL" sz="4800" dirty="0"/>
              <a:t>Focustijd</a:t>
            </a:r>
            <a:endParaRPr lang="en-NL" dirty="0"/>
          </a:p>
        </p:txBody>
      </p:sp>
    </p:spTree>
    <p:extLst>
      <p:ext uri="{BB962C8B-B14F-4D97-AF65-F5344CB8AC3E}">
        <p14:creationId xmlns:p14="http://schemas.microsoft.com/office/powerpoint/2010/main" val="15006833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86D4A-EDEE-25B9-7A4F-5DD82E70F24A}"/>
              </a:ext>
            </a:extLst>
          </p:cNvPr>
          <p:cNvSpPr>
            <a:spLocks noGrp="1"/>
          </p:cNvSpPr>
          <p:nvPr>
            <p:ph type="title"/>
          </p:nvPr>
        </p:nvSpPr>
        <p:spPr/>
        <p:txBody>
          <a:bodyPr/>
          <a:lstStyle/>
          <a:p>
            <a:r>
              <a:rPr lang="en-NL" sz="4800" dirty="0"/>
              <a:t>Uitrolfrequentie</a:t>
            </a:r>
            <a:endParaRPr lang="en-NL" dirty="0"/>
          </a:p>
        </p:txBody>
      </p:sp>
    </p:spTree>
    <p:extLst>
      <p:ext uri="{BB962C8B-B14F-4D97-AF65-F5344CB8AC3E}">
        <p14:creationId xmlns:p14="http://schemas.microsoft.com/office/powerpoint/2010/main" val="18050953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86D4A-EDEE-25B9-7A4F-5DD82E70F24A}"/>
              </a:ext>
            </a:extLst>
          </p:cNvPr>
          <p:cNvSpPr>
            <a:spLocks noGrp="1"/>
          </p:cNvSpPr>
          <p:nvPr>
            <p:ph type="title"/>
          </p:nvPr>
        </p:nvSpPr>
        <p:spPr/>
        <p:txBody>
          <a:bodyPr/>
          <a:lstStyle/>
          <a:p>
            <a:r>
              <a:rPr lang="en-NL" sz="4800" dirty="0"/>
              <a:t>Uitrolfrequentie</a:t>
            </a:r>
            <a:endParaRPr lang="en-NL" dirty="0"/>
          </a:p>
        </p:txBody>
      </p:sp>
    </p:spTree>
    <p:extLst>
      <p:ext uri="{BB962C8B-B14F-4D97-AF65-F5344CB8AC3E}">
        <p14:creationId xmlns:p14="http://schemas.microsoft.com/office/powerpoint/2010/main" val="38549545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86D4A-EDEE-25B9-7A4F-5DD82E70F24A}"/>
              </a:ext>
            </a:extLst>
          </p:cNvPr>
          <p:cNvSpPr>
            <a:spLocks noGrp="1"/>
          </p:cNvSpPr>
          <p:nvPr>
            <p:ph type="title"/>
          </p:nvPr>
        </p:nvSpPr>
        <p:spPr/>
        <p:txBody>
          <a:bodyPr/>
          <a:lstStyle/>
          <a:p>
            <a:r>
              <a:rPr lang="en-NL" sz="4800" dirty="0"/>
              <a:t>Technische Schuld</a:t>
            </a:r>
            <a:endParaRPr lang="en-NL" dirty="0"/>
          </a:p>
        </p:txBody>
      </p:sp>
    </p:spTree>
    <p:extLst>
      <p:ext uri="{BB962C8B-B14F-4D97-AF65-F5344CB8AC3E}">
        <p14:creationId xmlns:p14="http://schemas.microsoft.com/office/powerpoint/2010/main" val="17086840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86D4A-EDEE-25B9-7A4F-5DD82E70F24A}"/>
              </a:ext>
            </a:extLst>
          </p:cNvPr>
          <p:cNvSpPr>
            <a:spLocks noGrp="1"/>
          </p:cNvSpPr>
          <p:nvPr>
            <p:ph type="title"/>
          </p:nvPr>
        </p:nvSpPr>
        <p:spPr/>
        <p:txBody>
          <a:bodyPr/>
          <a:lstStyle/>
          <a:p>
            <a:r>
              <a:rPr lang="en-NL" sz="4800" dirty="0"/>
              <a:t>Technische Schuld</a:t>
            </a:r>
            <a:endParaRPr lang="en-NL" dirty="0"/>
          </a:p>
        </p:txBody>
      </p:sp>
    </p:spTree>
    <p:extLst>
      <p:ext uri="{BB962C8B-B14F-4D97-AF65-F5344CB8AC3E}">
        <p14:creationId xmlns:p14="http://schemas.microsoft.com/office/powerpoint/2010/main" val="30392995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86D4A-EDEE-25B9-7A4F-5DD82E70F24A}"/>
              </a:ext>
            </a:extLst>
          </p:cNvPr>
          <p:cNvSpPr>
            <a:spLocks noGrp="1"/>
          </p:cNvSpPr>
          <p:nvPr>
            <p:ph type="title"/>
          </p:nvPr>
        </p:nvSpPr>
        <p:spPr/>
        <p:txBody>
          <a:bodyPr/>
          <a:lstStyle/>
          <a:p>
            <a:r>
              <a:rPr lang="en-NL" sz="4800" dirty="0"/>
              <a:t>Hersteltijd</a:t>
            </a:r>
            <a:endParaRPr lang="en-NL" dirty="0"/>
          </a:p>
        </p:txBody>
      </p:sp>
    </p:spTree>
    <p:extLst>
      <p:ext uri="{BB962C8B-B14F-4D97-AF65-F5344CB8AC3E}">
        <p14:creationId xmlns:p14="http://schemas.microsoft.com/office/powerpoint/2010/main" val="2290203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1179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86D4A-EDEE-25B9-7A4F-5DD82E70F24A}"/>
              </a:ext>
            </a:extLst>
          </p:cNvPr>
          <p:cNvSpPr>
            <a:spLocks noGrp="1"/>
          </p:cNvSpPr>
          <p:nvPr>
            <p:ph type="title"/>
          </p:nvPr>
        </p:nvSpPr>
        <p:spPr/>
        <p:txBody>
          <a:bodyPr/>
          <a:lstStyle/>
          <a:p>
            <a:r>
              <a:rPr lang="en-NL" sz="4800" dirty="0"/>
              <a:t>Hersteltijd</a:t>
            </a:r>
            <a:endParaRPr lang="en-NL" dirty="0"/>
          </a:p>
        </p:txBody>
      </p:sp>
    </p:spTree>
    <p:extLst>
      <p:ext uri="{BB962C8B-B14F-4D97-AF65-F5344CB8AC3E}">
        <p14:creationId xmlns:p14="http://schemas.microsoft.com/office/powerpoint/2010/main" val="7565563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86D4A-EDEE-25B9-7A4F-5DD82E70F24A}"/>
              </a:ext>
            </a:extLst>
          </p:cNvPr>
          <p:cNvSpPr>
            <a:spLocks noGrp="1"/>
          </p:cNvSpPr>
          <p:nvPr>
            <p:ph type="title"/>
          </p:nvPr>
        </p:nvSpPr>
        <p:spPr/>
        <p:txBody>
          <a:bodyPr/>
          <a:lstStyle/>
          <a:p>
            <a:r>
              <a:rPr lang="en-GB" sz="4800" dirty="0" err="1"/>
              <a:t>Aantal</a:t>
            </a:r>
            <a:r>
              <a:rPr lang="en-GB" sz="4800" dirty="0"/>
              <a:t> </a:t>
            </a:r>
            <a:r>
              <a:rPr lang="en-GB" sz="4800" dirty="0" err="1"/>
              <a:t>actieve</a:t>
            </a:r>
            <a:r>
              <a:rPr lang="en-GB" sz="4800" dirty="0"/>
              <a:t> product (</a:t>
            </a:r>
            <a:r>
              <a:rPr lang="en-GB" sz="4800" dirty="0" err="1"/>
              <a:t>broncode</a:t>
            </a:r>
            <a:r>
              <a:rPr lang="en-GB" sz="4800" dirty="0"/>
              <a:t>) </a:t>
            </a:r>
            <a:r>
              <a:rPr lang="en-GB" sz="4800" dirty="0" err="1"/>
              <a:t>varianten</a:t>
            </a:r>
            <a:endParaRPr lang="en-NL" sz="4800" dirty="0"/>
          </a:p>
        </p:txBody>
      </p:sp>
    </p:spTree>
    <p:extLst>
      <p:ext uri="{BB962C8B-B14F-4D97-AF65-F5344CB8AC3E}">
        <p14:creationId xmlns:p14="http://schemas.microsoft.com/office/powerpoint/2010/main" val="1255478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86D4A-EDEE-25B9-7A4F-5DD82E70F24A}"/>
              </a:ext>
            </a:extLst>
          </p:cNvPr>
          <p:cNvSpPr>
            <a:spLocks noGrp="1"/>
          </p:cNvSpPr>
          <p:nvPr>
            <p:ph type="title"/>
          </p:nvPr>
        </p:nvSpPr>
        <p:spPr/>
        <p:txBody>
          <a:bodyPr/>
          <a:lstStyle/>
          <a:p>
            <a:r>
              <a:rPr lang="en-GB" sz="4800" dirty="0" err="1"/>
              <a:t>Aantal</a:t>
            </a:r>
            <a:r>
              <a:rPr lang="en-GB" sz="4800" dirty="0"/>
              <a:t> </a:t>
            </a:r>
            <a:r>
              <a:rPr lang="en-GB" sz="4800" dirty="0" err="1"/>
              <a:t>actieve</a:t>
            </a:r>
            <a:r>
              <a:rPr lang="en-GB" sz="4800" dirty="0"/>
              <a:t> product (</a:t>
            </a:r>
            <a:r>
              <a:rPr lang="en-GB" sz="4800" dirty="0" err="1"/>
              <a:t>broncode</a:t>
            </a:r>
            <a:r>
              <a:rPr lang="en-GB" sz="4800" dirty="0"/>
              <a:t>) </a:t>
            </a:r>
            <a:r>
              <a:rPr lang="en-GB" sz="4800" dirty="0" err="1"/>
              <a:t>varianten</a:t>
            </a:r>
            <a:endParaRPr lang="en-NL" sz="4800" dirty="0"/>
          </a:p>
        </p:txBody>
      </p:sp>
    </p:spTree>
    <p:extLst>
      <p:ext uri="{BB962C8B-B14F-4D97-AF65-F5344CB8AC3E}">
        <p14:creationId xmlns:p14="http://schemas.microsoft.com/office/powerpoint/2010/main" val="6669129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7231B-CDB5-BDD5-ADB6-CEDA4B83A6A6}"/>
              </a:ext>
            </a:extLst>
          </p:cNvPr>
          <p:cNvSpPr>
            <a:spLocks noGrp="1"/>
          </p:cNvSpPr>
          <p:nvPr>
            <p:ph type="title"/>
          </p:nvPr>
        </p:nvSpPr>
        <p:spPr/>
        <p:txBody>
          <a:bodyPr/>
          <a:lstStyle/>
          <a:p>
            <a:r>
              <a:rPr lang="en-GB" sz="4800" dirty="0" err="1"/>
              <a:t>Tijd</a:t>
            </a:r>
            <a:r>
              <a:rPr lang="en-GB" sz="4800" dirty="0"/>
              <a:t> </a:t>
            </a:r>
            <a:r>
              <a:rPr lang="en-GB" sz="4800" dirty="0" err="1"/>
              <a:t>benodigd</a:t>
            </a:r>
            <a:r>
              <a:rPr lang="en-GB" sz="4800" dirty="0"/>
              <a:t> </a:t>
            </a:r>
            <a:r>
              <a:rPr lang="en-GB" sz="4800" dirty="0" err="1"/>
              <a:t>voor</a:t>
            </a:r>
            <a:r>
              <a:rPr lang="en-GB" sz="4800" dirty="0"/>
              <a:t> het </a:t>
            </a:r>
            <a:r>
              <a:rPr lang="en-GB" sz="4800" dirty="0" err="1"/>
              <a:t>samenvoegen</a:t>
            </a:r>
            <a:r>
              <a:rPr lang="en-GB" sz="4800" dirty="0"/>
              <a:t> van </a:t>
            </a:r>
            <a:r>
              <a:rPr lang="en-GB" sz="4800" dirty="0" err="1"/>
              <a:t>broncode</a:t>
            </a:r>
            <a:endParaRPr lang="en-NL" dirty="0"/>
          </a:p>
        </p:txBody>
      </p:sp>
    </p:spTree>
    <p:extLst>
      <p:ext uri="{BB962C8B-B14F-4D97-AF65-F5344CB8AC3E}">
        <p14:creationId xmlns:p14="http://schemas.microsoft.com/office/powerpoint/2010/main" val="5383530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7231B-CDB5-BDD5-ADB6-CEDA4B83A6A6}"/>
              </a:ext>
            </a:extLst>
          </p:cNvPr>
          <p:cNvSpPr>
            <a:spLocks noGrp="1"/>
          </p:cNvSpPr>
          <p:nvPr>
            <p:ph type="title"/>
          </p:nvPr>
        </p:nvSpPr>
        <p:spPr/>
        <p:txBody>
          <a:bodyPr/>
          <a:lstStyle/>
          <a:p>
            <a:r>
              <a:rPr lang="en-GB" sz="4800" dirty="0" err="1"/>
              <a:t>Tijd</a:t>
            </a:r>
            <a:r>
              <a:rPr lang="en-GB" sz="4800" dirty="0"/>
              <a:t> </a:t>
            </a:r>
            <a:r>
              <a:rPr lang="en-GB" sz="4800" dirty="0" err="1"/>
              <a:t>benodigd</a:t>
            </a:r>
            <a:r>
              <a:rPr lang="en-GB" sz="4800" dirty="0"/>
              <a:t> </a:t>
            </a:r>
            <a:r>
              <a:rPr lang="en-GB" sz="4800" dirty="0" err="1"/>
              <a:t>voor</a:t>
            </a:r>
            <a:r>
              <a:rPr lang="en-GB" sz="4800" dirty="0"/>
              <a:t> het </a:t>
            </a:r>
            <a:r>
              <a:rPr lang="en-GB" sz="4800" dirty="0" err="1"/>
              <a:t>samenvoegen</a:t>
            </a:r>
            <a:r>
              <a:rPr lang="en-GB" sz="4800" dirty="0"/>
              <a:t> van </a:t>
            </a:r>
            <a:r>
              <a:rPr lang="en-GB" sz="4800" dirty="0" err="1"/>
              <a:t>broncode</a:t>
            </a:r>
            <a:endParaRPr lang="en-NL" dirty="0"/>
          </a:p>
        </p:txBody>
      </p:sp>
    </p:spTree>
    <p:extLst>
      <p:ext uri="{BB962C8B-B14F-4D97-AF65-F5344CB8AC3E}">
        <p14:creationId xmlns:p14="http://schemas.microsoft.com/office/powerpoint/2010/main" val="18381289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2B9D3-CF09-1902-FC25-B1A7BBB63965}"/>
              </a:ext>
            </a:extLst>
          </p:cNvPr>
          <p:cNvSpPr>
            <a:spLocks noGrp="1"/>
          </p:cNvSpPr>
          <p:nvPr>
            <p:ph type="title"/>
          </p:nvPr>
        </p:nvSpPr>
        <p:spPr/>
        <p:txBody>
          <a:bodyPr/>
          <a:lstStyle/>
          <a:p>
            <a:r>
              <a:rPr lang="en-GB" sz="4800" dirty="0" err="1"/>
              <a:t>Tijd</a:t>
            </a:r>
            <a:r>
              <a:rPr lang="en-GB" sz="4800" dirty="0"/>
              <a:t> </a:t>
            </a:r>
            <a:r>
              <a:rPr lang="en-GB" sz="4800" dirty="0" err="1"/>
              <a:t>besteed</a:t>
            </a:r>
            <a:r>
              <a:rPr lang="en-GB" sz="4800" dirty="0"/>
              <a:t> </a:t>
            </a:r>
            <a:r>
              <a:rPr lang="en-GB" sz="4800" dirty="0" err="1"/>
              <a:t>aan</a:t>
            </a:r>
            <a:r>
              <a:rPr lang="en-GB" sz="4800" dirty="0"/>
              <a:t> Context-</a:t>
            </a:r>
            <a:r>
              <a:rPr lang="en-GB" sz="4800" dirty="0" err="1"/>
              <a:t>schakelen</a:t>
            </a:r>
            <a:endParaRPr lang="en-NL" dirty="0"/>
          </a:p>
        </p:txBody>
      </p:sp>
    </p:spTree>
    <p:extLst>
      <p:ext uri="{BB962C8B-B14F-4D97-AF65-F5344CB8AC3E}">
        <p14:creationId xmlns:p14="http://schemas.microsoft.com/office/powerpoint/2010/main" val="4013467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2B9D3-CF09-1902-FC25-B1A7BBB63965}"/>
              </a:ext>
            </a:extLst>
          </p:cNvPr>
          <p:cNvSpPr>
            <a:spLocks noGrp="1"/>
          </p:cNvSpPr>
          <p:nvPr>
            <p:ph type="title"/>
          </p:nvPr>
        </p:nvSpPr>
        <p:spPr/>
        <p:txBody>
          <a:bodyPr/>
          <a:lstStyle/>
          <a:p>
            <a:r>
              <a:rPr lang="en-GB" sz="4800" dirty="0" err="1"/>
              <a:t>Tijd</a:t>
            </a:r>
            <a:r>
              <a:rPr lang="en-GB" sz="4800" dirty="0"/>
              <a:t> </a:t>
            </a:r>
            <a:r>
              <a:rPr lang="en-GB" sz="4800" dirty="0" err="1"/>
              <a:t>besteed</a:t>
            </a:r>
            <a:r>
              <a:rPr lang="en-GB" sz="4800" dirty="0"/>
              <a:t> </a:t>
            </a:r>
            <a:r>
              <a:rPr lang="en-GB" sz="4800" dirty="0" err="1"/>
              <a:t>aan</a:t>
            </a:r>
            <a:r>
              <a:rPr lang="en-GB" sz="4800" dirty="0"/>
              <a:t> Context-</a:t>
            </a:r>
            <a:r>
              <a:rPr lang="en-GB" sz="4800" dirty="0" err="1"/>
              <a:t>schakelen</a:t>
            </a:r>
            <a:endParaRPr lang="en-NL" dirty="0"/>
          </a:p>
        </p:txBody>
      </p:sp>
    </p:spTree>
    <p:extLst>
      <p:ext uri="{BB962C8B-B14F-4D97-AF65-F5344CB8AC3E}">
        <p14:creationId xmlns:p14="http://schemas.microsoft.com/office/powerpoint/2010/main" val="15147881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65B50-B8B9-AFA4-37A5-28FF22A9EA99}"/>
              </a:ext>
            </a:extLst>
          </p:cNvPr>
          <p:cNvSpPr>
            <a:spLocks noGrp="1"/>
          </p:cNvSpPr>
          <p:nvPr>
            <p:ph type="title"/>
          </p:nvPr>
        </p:nvSpPr>
        <p:spPr/>
        <p:txBody>
          <a:bodyPr/>
          <a:lstStyle/>
          <a:p>
            <a:r>
              <a:rPr lang="en-GB" sz="4800" dirty="0"/>
              <a:t>Kloof in de </a:t>
            </a:r>
            <a:r>
              <a:rPr lang="en-GB" sz="4800" dirty="0" err="1"/>
              <a:t>klant</a:t>
            </a:r>
            <a:r>
              <a:rPr lang="en-GB" sz="4800" dirty="0"/>
              <a:t>- of </a:t>
            </a:r>
            <a:r>
              <a:rPr lang="en-GB" sz="4800" dirty="0" err="1"/>
              <a:t>gebruikers-tevredenheid</a:t>
            </a:r>
            <a:endParaRPr lang="en-NL" dirty="0"/>
          </a:p>
        </p:txBody>
      </p:sp>
    </p:spTree>
    <p:extLst>
      <p:ext uri="{BB962C8B-B14F-4D97-AF65-F5344CB8AC3E}">
        <p14:creationId xmlns:p14="http://schemas.microsoft.com/office/powerpoint/2010/main" val="1758005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65B50-B8B9-AFA4-37A5-28FF22A9EA99}"/>
              </a:ext>
            </a:extLst>
          </p:cNvPr>
          <p:cNvSpPr>
            <a:spLocks noGrp="1"/>
          </p:cNvSpPr>
          <p:nvPr>
            <p:ph type="title"/>
          </p:nvPr>
        </p:nvSpPr>
        <p:spPr/>
        <p:txBody>
          <a:bodyPr/>
          <a:lstStyle/>
          <a:p>
            <a:r>
              <a:rPr lang="en-GB" sz="4800" dirty="0"/>
              <a:t>Kloof in de </a:t>
            </a:r>
            <a:r>
              <a:rPr lang="en-GB" sz="4800" dirty="0" err="1"/>
              <a:t>klant</a:t>
            </a:r>
            <a:r>
              <a:rPr lang="en-GB" sz="4800" dirty="0"/>
              <a:t>- of </a:t>
            </a:r>
            <a:r>
              <a:rPr lang="en-GB" sz="4800" dirty="0" err="1"/>
              <a:t>gebruikers-tevredenheid</a:t>
            </a:r>
            <a:endParaRPr lang="en-NL" dirty="0"/>
          </a:p>
        </p:txBody>
      </p:sp>
    </p:spTree>
    <p:extLst>
      <p:ext uri="{BB962C8B-B14F-4D97-AF65-F5344CB8AC3E}">
        <p14:creationId xmlns:p14="http://schemas.microsoft.com/office/powerpoint/2010/main" val="25017755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A006F-0A41-1844-9168-3065AC16EE99}"/>
              </a:ext>
            </a:extLst>
          </p:cNvPr>
          <p:cNvSpPr>
            <a:spLocks noGrp="1"/>
          </p:cNvSpPr>
          <p:nvPr>
            <p:ph type="title"/>
          </p:nvPr>
        </p:nvSpPr>
        <p:spPr/>
        <p:txBody>
          <a:bodyPr/>
          <a:lstStyle/>
          <a:p>
            <a:r>
              <a:rPr lang="en-NL" sz="4800" dirty="0"/>
              <a:t>Meet geen productie, maar meet het effect</a:t>
            </a:r>
            <a:endParaRPr lang="en-NL" dirty="0"/>
          </a:p>
        </p:txBody>
      </p:sp>
    </p:spTree>
    <p:extLst>
      <p:ext uri="{BB962C8B-B14F-4D97-AF65-F5344CB8AC3E}">
        <p14:creationId xmlns:p14="http://schemas.microsoft.com/office/powerpoint/2010/main" val="3384980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BCEF5895-CE02-491E-B177-225424A65A3C}"/>
                  </a:ext>
                </a:extLst>
              </p14:cNvPr>
              <p14:cNvContentPartPr/>
              <p14:nvPr/>
            </p14:nvContentPartPr>
            <p14:xfrm>
              <a:off x="1467326" y="734378"/>
              <a:ext cx="7035" cy="1370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3"/>
              <a:stretch>
                <a:fillRect/>
              </a:stretch>
            </p:blipFill>
            <p:spPr>
              <a:xfrm>
                <a:off x="1458532" y="725365"/>
                <a:ext cx="24271" cy="31366"/>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23173" y="79590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8" name="Oval 17">
            <a:extLst>
              <a:ext uri="{FF2B5EF4-FFF2-40B4-BE49-F238E27FC236}">
                <a16:creationId xmlns:a16="http://schemas.microsoft.com/office/drawing/2014/main" id="{A98BCC1F-2516-0641-ACED-473982C4D4A6}"/>
              </a:ext>
            </a:extLst>
          </p:cNvPr>
          <p:cNvSpPr/>
          <p:nvPr/>
        </p:nvSpPr>
        <p:spPr>
          <a:xfrm>
            <a:off x="-223173" y="13830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9" name="Oval 18">
            <a:extLst>
              <a:ext uri="{FF2B5EF4-FFF2-40B4-BE49-F238E27FC236}">
                <a16:creationId xmlns:a16="http://schemas.microsoft.com/office/drawing/2014/main" id="{7245A372-1A6E-B748-8D2B-273DBD603BC2}"/>
              </a:ext>
            </a:extLst>
          </p:cNvPr>
          <p:cNvSpPr/>
          <p:nvPr/>
        </p:nvSpPr>
        <p:spPr>
          <a:xfrm>
            <a:off x="-210581" y="19702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0" name="Oval 19">
            <a:extLst>
              <a:ext uri="{FF2B5EF4-FFF2-40B4-BE49-F238E27FC236}">
                <a16:creationId xmlns:a16="http://schemas.microsoft.com/office/drawing/2014/main" id="{C15B015A-14B7-254B-8260-ECA2B725362D}"/>
              </a:ext>
            </a:extLst>
          </p:cNvPr>
          <p:cNvSpPr/>
          <p:nvPr/>
        </p:nvSpPr>
        <p:spPr>
          <a:xfrm>
            <a:off x="-201742" y="2557369"/>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1" name="Oval 20">
            <a:extLst>
              <a:ext uri="{FF2B5EF4-FFF2-40B4-BE49-F238E27FC236}">
                <a16:creationId xmlns:a16="http://schemas.microsoft.com/office/drawing/2014/main" id="{E5BFBD28-2840-F048-B334-97AD5F8308FD}"/>
              </a:ext>
            </a:extLst>
          </p:cNvPr>
          <p:cNvSpPr/>
          <p:nvPr/>
        </p:nvSpPr>
        <p:spPr>
          <a:xfrm>
            <a:off x="-201743" y="314452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2" name="Oval 21">
            <a:extLst>
              <a:ext uri="{FF2B5EF4-FFF2-40B4-BE49-F238E27FC236}">
                <a16:creationId xmlns:a16="http://schemas.microsoft.com/office/drawing/2014/main" id="{9D730787-7DEA-9F4E-B44A-D157DAD54A64}"/>
              </a:ext>
            </a:extLst>
          </p:cNvPr>
          <p:cNvSpPr/>
          <p:nvPr/>
        </p:nvSpPr>
        <p:spPr>
          <a:xfrm>
            <a:off x="-201743" y="3731682"/>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3" name="Oval 22">
            <a:extLst>
              <a:ext uri="{FF2B5EF4-FFF2-40B4-BE49-F238E27FC236}">
                <a16:creationId xmlns:a16="http://schemas.microsoft.com/office/drawing/2014/main" id="{ECA91956-9974-F341-8972-1220C4D250F4}"/>
              </a:ext>
            </a:extLst>
          </p:cNvPr>
          <p:cNvSpPr/>
          <p:nvPr/>
        </p:nvSpPr>
        <p:spPr>
          <a:xfrm>
            <a:off x="-201743" y="431883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4" name="Oval 23">
            <a:extLst>
              <a:ext uri="{FF2B5EF4-FFF2-40B4-BE49-F238E27FC236}">
                <a16:creationId xmlns:a16="http://schemas.microsoft.com/office/drawing/2014/main" id="{0233A7C0-8064-F14C-B970-177190F6A48A}"/>
              </a:ext>
            </a:extLst>
          </p:cNvPr>
          <p:cNvSpPr/>
          <p:nvPr/>
        </p:nvSpPr>
        <p:spPr>
          <a:xfrm>
            <a:off x="7552947" y="79590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5" name="Oval 24">
            <a:extLst>
              <a:ext uri="{FF2B5EF4-FFF2-40B4-BE49-F238E27FC236}">
                <a16:creationId xmlns:a16="http://schemas.microsoft.com/office/drawing/2014/main" id="{415BB55B-2D0F-984C-B8F6-6220CB2433DB}"/>
              </a:ext>
            </a:extLst>
          </p:cNvPr>
          <p:cNvSpPr/>
          <p:nvPr/>
        </p:nvSpPr>
        <p:spPr>
          <a:xfrm>
            <a:off x="7552947" y="13830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6" name="Oval 25">
            <a:extLst>
              <a:ext uri="{FF2B5EF4-FFF2-40B4-BE49-F238E27FC236}">
                <a16:creationId xmlns:a16="http://schemas.microsoft.com/office/drawing/2014/main" id="{FB3BFDC5-8DCA-1648-A952-401D5F4F1B5B}"/>
              </a:ext>
            </a:extLst>
          </p:cNvPr>
          <p:cNvSpPr/>
          <p:nvPr/>
        </p:nvSpPr>
        <p:spPr>
          <a:xfrm>
            <a:off x="7565539" y="19702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7" name="Oval 26">
            <a:extLst>
              <a:ext uri="{FF2B5EF4-FFF2-40B4-BE49-F238E27FC236}">
                <a16:creationId xmlns:a16="http://schemas.microsoft.com/office/drawing/2014/main" id="{BEDF8339-A069-9444-95F6-AC27AB77D2DB}"/>
              </a:ext>
            </a:extLst>
          </p:cNvPr>
          <p:cNvSpPr/>
          <p:nvPr/>
        </p:nvSpPr>
        <p:spPr>
          <a:xfrm>
            <a:off x="7574378" y="2557369"/>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8" name="Oval 27">
            <a:extLst>
              <a:ext uri="{FF2B5EF4-FFF2-40B4-BE49-F238E27FC236}">
                <a16:creationId xmlns:a16="http://schemas.microsoft.com/office/drawing/2014/main" id="{3B416932-3C92-C244-B477-4F0E3EF33021}"/>
              </a:ext>
            </a:extLst>
          </p:cNvPr>
          <p:cNvSpPr/>
          <p:nvPr/>
        </p:nvSpPr>
        <p:spPr>
          <a:xfrm>
            <a:off x="7574377" y="314452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9" name="Oval 28">
            <a:extLst>
              <a:ext uri="{FF2B5EF4-FFF2-40B4-BE49-F238E27FC236}">
                <a16:creationId xmlns:a16="http://schemas.microsoft.com/office/drawing/2014/main" id="{AFA26D1F-2D34-8645-8A32-D647AFBDBC8A}"/>
              </a:ext>
            </a:extLst>
          </p:cNvPr>
          <p:cNvSpPr/>
          <p:nvPr/>
        </p:nvSpPr>
        <p:spPr>
          <a:xfrm>
            <a:off x="7574377" y="3731682"/>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0" name="Oval 29">
            <a:extLst>
              <a:ext uri="{FF2B5EF4-FFF2-40B4-BE49-F238E27FC236}">
                <a16:creationId xmlns:a16="http://schemas.microsoft.com/office/drawing/2014/main" id="{5093D3F0-E97A-A344-A8BB-BE7CDB2E2253}"/>
              </a:ext>
            </a:extLst>
          </p:cNvPr>
          <p:cNvSpPr/>
          <p:nvPr/>
        </p:nvSpPr>
        <p:spPr>
          <a:xfrm>
            <a:off x="7574377" y="431883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 name="Title 2">
            <a:extLst>
              <a:ext uri="{FF2B5EF4-FFF2-40B4-BE49-F238E27FC236}">
                <a16:creationId xmlns:a16="http://schemas.microsoft.com/office/drawing/2014/main" id="{F2E0F398-D99E-B44F-BDD7-EE89F48F6E08}"/>
              </a:ext>
            </a:extLst>
          </p:cNvPr>
          <p:cNvSpPr>
            <a:spLocks noGrp="1"/>
          </p:cNvSpPr>
          <p:nvPr>
            <p:ph type="title"/>
          </p:nvPr>
        </p:nvSpPr>
        <p:spPr/>
        <p:txBody>
          <a:bodyPr/>
          <a:lstStyle/>
          <a:p>
            <a:r>
              <a:rPr lang="en-NL" sz="8000" spc="-150" dirty="0"/>
              <a:t>T</a:t>
            </a:r>
            <a:r>
              <a:rPr lang="en-NL" sz="8000" dirty="0"/>
              <a:t>I</a:t>
            </a:r>
            <a:r>
              <a:rPr lang="en-NL" sz="8000" spc="300" dirty="0"/>
              <a:t>M</a:t>
            </a:r>
            <a:r>
              <a:rPr lang="en-NL" sz="8000" dirty="0"/>
              <a:t>E </a:t>
            </a:r>
            <a:r>
              <a:rPr lang="en-NL" sz="8000" spc="-300" dirty="0"/>
              <a:t>T</a:t>
            </a:r>
            <a:r>
              <a:rPr lang="en-NL" sz="8000" dirty="0"/>
              <a:t>O </a:t>
            </a:r>
            <a:r>
              <a:rPr lang="en-NL" sz="8000" spc="300" dirty="0"/>
              <a:t>MA</a:t>
            </a:r>
            <a:r>
              <a:rPr lang="en-NL" sz="8000" spc="600" dirty="0"/>
              <a:t>R</a:t>
            </a:r>
            <a:r>
              <a:rPr lang="en-NL" sz="8000" dirty="0"/>
              <a:t>KET</a:t>
            </a:r>
          </a:p>
        </p:txBody>
      </p:sp>
      <p:sp>
        <p:nvSpPr>
          <p:cNvPr id="4" name="Text Placeholder 3">
            <a:extLst>
              <a:ext uri="{FF2B5EF4-FFF2-40B4-BE49-F238E27FC236}">
                <a16:creationId xmlns:a16="http://schemas.microsoft.com/office/drawing/2014/main" id="{0C382F9B-097B-0646-8CCE-E60D76618A9D}"/>
              </a:ext>
            </a:extLst>
          </p:cNvPr>
          <p:cNvSpPr>
            <a:spLocks noGrp="1"/>
          </p:cNvSpPr>
          <p:nvPr>
            <p:ph type="body" sz="quarter" idx="10"/>
          </p:nvPr>
        </p:nvSpPr>
        <p:spPr/>
        <p:txBody>
          <a:bodyPr>
            <a:noAutofit/>
          </a:bodyPr>
          <a:lstStyle/>
          <a:p>
            <a:r>
              <a:rPr lang="en-GB" sz="1030" dirty="0" err="1">
                <a:solidFill>
                  <a:schemeClr val="bg1">
                    <a:lumMod val="50000"/>
                  </a:schemeClr>
                </a:solidFill>
              </a:rPr>
              <a:t>Tijd</a:t>
            </a:r>
            <a:r>
              <a:rPr lang="en-GB" sz="1030" dirty="0">
                <a:solidFill>
                  <a:schemeClr val="bg1">
                    <a:lumMod val="50000"/>
                  </a:schemeClr>
                </a:solidFill>
              </a:rPr>
              <a:t>-tot-</a:t>
            </a:r>
            <a:r>
              <a:rPr lang="en-GB" sz="1030" dirty="0" err="1">
                <a:solidFill>
                  <a:schemeClr val="bg1">
                    <a:lumMod val="50000"/>
                  </a:schemeClr>
                </a:solidFill>
              </a:rPr>
              <a:t>aan</a:t>
            </a:r>
            <a:r>
              <a:rPr lang="en-GB" sz="1030" dirty="0">
                <a:solidFill>
                  <a:schemeClr val="bg1">
                    <a:lumMod val="50000"/>
                  </a:schemeClr>
                </a:solidFill>
              </a:rPr>
              <a:t>-de-</a:t>
            </a:r>
            <a:r>
              <a:rPr lang="en-GB" sz="1030" dirty="0" err="1">
                <a:solidFill>
                  <a:schemeClr val="bg1">
                    <a:lumMod val="50000"/>
                  </a:schemeClr>
                </a:solidFill>
              </a:rPr>
              <a:t>markt</a:t>
            </a:r>
            <a:r>
              <a:rPr lang="en-GB" sz="1030" dirty="0">
                <a:solidFill>
                  <a:schemeClr val="bg1">
                    <a:lumMod val="50000"/>
                  </a:schemeClr>
                </a:solidFill>
              </a:rPr>
              <a:t>: Het </a:t>
            </a:r>
            <a:r>
              <a:rPr lang="en-GB" sz="1030" dirty="0" err="1">
                <a:solidFill>
                  <a:schemeClr val="bg1">
                    <a:lumMod val="50000"/>
                  </a:schemeClr>
                </a:solidFill>
              </a:rPr>
              <a:t>vermogen</a:t>
            </a:r>
            <a:r>
              <a:rPr lang="en-GB" sz="1030" dirty="0">
                <a:solidFill>
                  <a:schemeClr val="bg1">
                    <a:lumMod val="50000"/>
                  </a:schemeClr>
                </a:solidFill>
              </a:rPr>
              <a:t> van de </a:t>
            </a:r>
            <a:r>
              <a:rPr lang="en-GB" sz="1030" dirty="0" err="1">
                <a:solidFill>
                  <a:schemeClr val="bg1">
                    <a:lumMod val="50000"/>
                  </a:schemeClr>
                </a:solidFill>
              </a:rPr>
              <a:t>organisatie</a:t>
            </a:r>
            <a:r>
              <a:rPr lang="en-GB" sz="1030" dirty="0">
                <a:solidFill>
                  <a:schemeClr val="bg1">
                    <a:lumMod val="50000"/>
                  </a:schemeClr>
                </a:solidFill>
              </a:rPr>
              <a:t> om </a:t>
            </a:r>
            <a:r>
              <a:rPr lang="en-GB" sz="1030" dirty="0" err="1">
                <a:solidFill>
                  <a:schemeClr val="bg1">
                    <a:lumMod val="50000"/>
                  </a:schemeClr>
                </a:solidFill>
              </a:rPr>
              <a:t>snel</a:t>
            </a:r>
            <a:r>
              <a:rPr lang="en-GB" sz="1030" dirty="0">
                <a:solidFill>
                  <a:schemeClr val="bg1">
                    <a:lumMod val="50000"/>
                  </a:schemeClr>
                </a:solidFill>
              </a:rPr>
              <a:t> </a:t>
            </a:r>
            <a:r>
              <a:rPr lang="en-GB" sz="1030" dirty="0" err="1">
                <a:solidFill>
                  <a:schemeClr val="bg1">
                    <a:lumMod val="50000"/>
                  </a:schemeClr>
                </a:solidFill>
              </a:rPr>
              <a:t>nieuwe</a:t>
            </a:r>
            <a:r>
              <a:rPr lang="en-GB" sz="1030" dirty="0">
                <a:solidFill>
                  <a:schemeClr val="bg1">
                    <a:lumMod val="50000"/>
                  </a:schemeClr>
                </a:solidFill>
              </a:rPr>
              <a:t> </a:t>
            </a:r>
            <a:r>
              <a:rPr lang="en-GB" sz="1030" dirty="0" err="1">
                <a:solidFill>
                  <a:schemeClr val="bg1">
                    <a:lumMod val="50000"/>
                  </a:schemeClr>
                </a:solidFill>
              </a:rPr>
              <a:t>mogelijkheden</a:t>
            </a:r>
            <a:r>
              <a:rPr lang="en-GB" sz="1030" dirty="0">
                <a:solidFill>
                  <a:schemeClr val="bg1">
                    <a:lumMod val="50000"/>
                  </a:schemeClr>
                </a:solidFill>
              </a:rPr>
              <a:t>, </a:t>
            </a:r>
            <a:r>
              <a:rPr lang="en-GB" sz="1030" dirty="0" err="1">
                <a:solidFill>
                  <a:schemeClr val="bg1">
                    <a:lumMod val="50000"/>
                  </a:schemeClr>
                </a:solidFill>
              </a:rPr>
              <a:t>diensten</a:t>
            </a:r>
            <a:r>
              <a:rPr lang="en-GB" sz="1030" dirty="0">
                <a:solidFill>
                  <a:schemeClr val="bg1">
                    <a:lumMod val="50000"/>
                  </a:schemeClr>
                </a:solidFill>
              </a:rPr>
              <a:t> of </a:t>
            </a:r>
            <a:r>
              <a:rPr lang="en-GB" sz="1030" dirty="0" err="1">
                <a:solidFill>
                  <a:schemeClr val="bg1">
                    <a:lumMod val="50000"/>
                  </a:schemeClr>
                </a:solidFill>
              </a:rPr>
              <a:t>producten</a:t>
            </a:r>
            <a:r>
              <a:rPr lang="en-GB" sz="1030" dirty="0">
                <a:solidFill>
                  <a:schemeClr val="bg1">
                    <a:lumMod val="50000"/>
                  </a:schemeClr>
                </a:solidFill>
              </a:rPr>
              <a:t> </a:t>
            </a:r>
            <a:r>
              <a:rPr lang="en-GB" sz="1030" dirty="0" err="1">
                <a:solidFill>
                  <a:schemeClr val="bg1">
                    <a:lumMod val="50000"/>
                  </a:schemeClr>
                </a:solidFill>
              </a:rPr>
              <a:t>te</a:t>
            </a:r>
            <a:r>
              <a:rPr lang="en-GB" sz="1030" dirty="0">
                <a:solidFill>
                  <a:schemeClr val="bg1">
                    <a:lumMod val="50000"/>
                  </a:schemeClr>
                </a:solidFill>
              </a:rPr>
              <a:t> </a:t>
            </a:r>
            <a:r>
              <a:rPr lang="en-GB" sz="1030" dirty="0" err="1">
                <a:solidFill>
                  <a:schemeClr val="bg1">
                    <a:lumMod val="50000"/>
                  </a:schemeClr>
                </a:solidFill>
              </a:rPr>
              <a:t>leveren</a:t>
            </a:r>
            <a:endParaRPr lang="en-NL" sz="1030" dirty="0">
              <a:solidFill>
                <a:schemeClr val="bg1">
                  <a:lumMod val="50000"/>
                </a:schemeClr>
              </a:solidFill>
            </a:endParaRPr>
          </a:p>
        </p:txBody>
      </p:sp>
    </p:spTree>
    <p:extLst>
      <p:ext uri="{BB962C8B-B14F-4D97-AF65-F5344CB8AC3E}">
        <p14:creationId xmlns:p14="http://schemas.microsoft.com/office/powerpoint/2010/main" val="41867249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1928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E82F-0393-E74B-B47E-952458451CB0}"/>
              </a:ext>
            </a:extLst>
          </p:cNvPr>
          <p:cNvSpPr>
            <a:spLocks noGrp="1"/>
          </p:cNvSpPr>
          <p:nvPr>
            <p:ph type="title"/>
          </p:nvPr>
        </p:nvSpPr>
        <p:spPr/>
        <p:txBody>
          <a:bodyPr/>
          <a:lstStyle/>
          <a:p>
            <a:r>
              <a:rPr lang="en-NL" sz="4800" dirty="0"/>
              <a:t>Het gaat niet om de metingen, maar om de inzichten</a:t>
            </a:r>
            <a:endParaRPr lang="en-NL" dirty="0"/>
          </a:p>
        </p:txBody>
      </p:sp>
    </p:spTree>
    <p:extLst>
      <p:ext uri="{BB962C8B-B14F-4D97-AF65-F5344CB8AC3E}">
        <p14:creationId xmlns:p14="http://schemas.microsoft.com/office/powerpoint/2010/main" val="38645249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63794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E03A7-E6C2-D44F-9B6F-644C25B444F1}"/>
              </a:ext>
            </a:extLst>
          </p:cNvPr>
          <p:cNvSpPr>
            <a:spLocks noGrp="1"/>
          </p:cNvSpPr>
          <p:nvPr>
            <p:ph type="title"/>
          </p:nvPr>
        </p:nvSpPr>
        <p:spPr/>
        <p:txBody>
          <a:bodyPr/>
          <a:lstStyle/>
          <a:p>
            <a:r>
              <a:rPr lang="en-NL" sz="4800" b="0" dirty="0"/>
              <a:t>Leer meer over</a:t>
            </a:r>
            <a:br>
              <a:rPr lang="en-NL" sz="4800" b="0" dirty="0"/>
            </a:br>
            <a:r>
              <a:rPr lang="en-NL" sz="4800" dirty="0"/>
              <a:t>Evidence Based Management </a:t>
            </a:r>
            <a:r>
              <a:rPr lang="en-NL" sz="4800" b="0" dirty="0"/>
              <a:t>op</a:t>
            </a:r>
            <a:br>
              <a:rPr lang="en-NL" sz="4800" dirty="0"/>
            </a:br>
            <a:r>
              <a:rPr lang="en-NL" sz="4800" b="0" dirty="0"/>
              <a:t>http://scrum.org/EBM</a:t>
            </a:r>
            <a:endParaRPr lang="en-NL" b="0" dirty="0"/>
          </a:p>
        </p:txBody>
      </p:sp>
    </p:spTree>
    <p:extLst>
      <p:ext uri="{BB962C8B-B14F-4D97-AF65-F5344CB8AC3E}">
        <p14:creationId xmlns:p14="http://schemas.microsoft.com/office/powerpoint/2010/main" val="13775542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34266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9EAD6C-D563-D744-AFCA-AE8CA95E6630}"/>
              </a:ext>
            </a:extLst>
          </p:cNvPr>
          <p:cNvSpPr txBox="1"/>
          <p:nvPr/>
        </p:nvSpPr>
        <p:spPr>
          <a:xfrm>
            <a:off x="588015" y="247301"/>
            <a:ext cx="6599544" cy="420572"/>
          </a:xfrm>
          <a:prstGeom prst="rect">
            <a:avLst/>
          </a:prstGeom>
          <a:noFill/>
        </p:spPr>
        <p:txBody>
          <a:bodyPr wrap="square" rtlCol="0">
            <a:spAutoFit/>
          </a:bodyPr>
          <a:lstStyle/>
          <a:p>
            <a:pPr algn="ctr"/>
            <a:r>
              <a:rPr lang="en-NL" sz="2057" b="1" dirty="0">
                <a:latin typeface="Ubuntu" panose="020B0504030602030204" pitchFamily="34" charset="0"/>
              </a:rPr>
              <a:t>Spiekbrief met</a:t>
            </a:r>
            <a:r>
              <a:rPr lang="en-NL" sz="2057" dirty="0">
                <a:latin typeface="Ubuntu" panose="020B0504030602030204" pitchFamily="34" charset="0"/>
              </a:rPr>
              <a:t> </a:t>
            </a:r>
            <a:r>
              <a:rPr lang="en-NL" sz="2057" b="1" dirty="0">
                <a:latin typeface="Ubuntu" panose="020B0504030602030204" pitchFamily="34" charset="0"/>
              </a:rPr>
              <a:t>Key Value Measure voorbeelden</a:t>
            </a:r>
            <a:endParaRPr lang="en-NL" sz="2057" dirty="0">
              <a:latin typeface="Ubuntu" panose="020B0504030602030204" pitchFamily="34" charset="0"/>
            </a:endParaRPr>
          </a:p>
        </p:txBody>
      </p:sp>
      <p:sp>
        <p:nvSpPr>
          <p:cNvPr id="8" name="TextBox 7">
            <a:extLst>
              <a:ext uri="{FF2B5EF4-FFF2-40B4-BE49-F238E27FC236}">
                <a16:creationId xmlns:a16="http://schemas.microsoft.com/office/drawing/2014/main" id="{CBB6441C-A641-EE43-B9CA-553BCAFDDCAF}"/>
              </a:ext>
            </a:extLst>
          </p:cNvPr>
          <p:cNvSpPr txBox="1"/>
          <p:nvPr/>
        </p:nvSpPr>
        <p:spPr>
          <a:xfrm>
            <a:off x="5153236" y="5027094"/>
            <a:ext cx="2504021" cy="290318"/>
          </a:xfrm>
          <a:prstGeom prst="rect">
            <a:avLst/>
          </a:prstGeom>
          <a:noFill/>
        </p:spPr>
        <p:txBody>
          <a:bodyPr wrap="square" rtlCol="0">
            <a:spAutoFit/>
          </a:bodyPr>
          <a:lstStyle/>
          <a:p>
            <a:pPr algn="r"/>
            <a:r>
              <a:rPr lang="en-GB" sz="617" baseline="30000" dirty="0">
                <a:solidFill>
                  <a:schemeClr val="bg1">
                    <a:lumMod val="65000"/>
                  </a:schemeClr>
                </a:solidFill>
                <a:latin typeface="Ubuntu" panose="020B0504030602030204" pitchFamily="34" charset="0"/>
              </a:rPr>
              <a:t>1 </a:t>
            </a:r>
            <a:r>
              <a:rPr lang="en-GB" sz="617" dirty="0" err="1">
                <a:solidFill>
                  <a:schemeClr val="bg1">
                    <a:lumMod val="65000"/>
                  </a:schemeClr>
                </a:solidFill>
                <a:latin typeface="Ubuntu" panose="020B0504030602030204" pitchFamily="34" charset="0"/>
              </a:rPr>
              <a:t>Voor</a:t>
            </a:r>
            <a:r>
              <a:rPr lang="en-GB" sz="617" dirty="0">
                <a:solidFill>
                  <a:schemeClr val="bg1">
                    <a:lumMod val="65000"/>
                  </a:schemeClr>
                </a:solidFill>
                <a:latin typeface="Ubuntu" panose="020B0504030602030204" pitchFamily="34" charset="0"/>
              </a:rPr>
              <a:t> </a:t>
            </a:r>
            <a:r>
              <a:rPr lang="en-GB" sz="617" dirty="0" err="1">
                <a:solidFill>
                  <a:schemeClr val="bg1">
                    <a:lumMod val="65000"/>
                  </a:schemeClr>
                </a:solidFill>
                <a:latin typeface="Ubuntu" panose="020B0504030602030204" pitchFamily="34" charset="0"/>
              </a:rPr>
              <a:t>meer</a:t>
            </a:r>
            <a:r>
              <a:rPr lang="en-GB" sz="617" dirty="0">
                <a:solidFill>
                  <a:schemeClr val="bg1">
                    <a:lumMod val="65000"/>
                  </a:schemeClr>
                </a:solidFill>
                <a:latin typeface="Ubuntu" panose="020B0504030602030204" pitchFamily="34" charset="0"/>
              </a:rPr>
              <a:t> </a:t>
            </a:r>
            <a:r>
              <a:rPr lang="en-GB" sz="617" dirty="0" err="1">
                <a:solidFill>
                  <a:schemeClr val="bg1">
                    <a:lumMod val="65000"/>
                  </a:schemeClr>
                </a:solidFill>
                <a:latin typeface="Ubuntu" panose="020B0504030602030204" pitchFamily="34" charset="0"/>
              </a:rPr>
              <a:t>informatie</a:t>
            </a:r>
            <a:r>
              <a:rPr lang="en-GB" sz="617" dirty="0">
                <a:solidFill>
                  <a:schemeClr val="bg1">
                    <a:lumMod val="65000"/>
                  </a:schemeClr>
                </a:solidFill>
                <a:latin typeface="Ubuntu" panose="020B0504030602030204" pitchFamily="34" charset="0"/>
              </a:rPr>
              <a:t> </a:t>
            </a:r>
            <a:r>
              <a:rPr lang="en-GB" sz="617" dirty="0" err="1">
                <a:solidFill>
                  <a:schemeClr val="bg1">
                    <a:lumMod val="65000"/>
                  </a:schemeClr>
                </a:solidFill>
                <a:latin typeface="Ubuntu" panose="020B0504030602030204" pitchFamily="34" charset="0"/>
              </a:rPr>
              <a:t>zie</a:t>
            </a:r>
            <a:r>
              <a:rPr lang="en-GB" sz="617" dirty="0">
                <a:solidFill>
                  <a:schemeClr val="bg1">
                    <a:lumMod val="65000"/>
                  </a:schemeClr>
                </a:solidFill>
                <a:latin typeface="Ubuntu" panose="020B0504030602030204" pitchFamily="34" charset="0"/>
              </a:rPr>
              <a:t> het DORA 2019 report (Engels)</a:t>
            </a:r>
            <a:endParaRPr lang="en-NL" sz="617" dirty="0">
              <a:solidFill>
                <a:schemeClr val="bg1">
                  <a:lumMod val="65000"/>
                </a:schemeClr>
              </a:solidFill>
              <a:latin typeface="Ubuntu" panose="020B0504030602030204" pitchFamily="34" charset="0"/>
            </a:endParaRPr>
          </a:p>
          <a:p>
            <a:pPr algn="r"/>
            <a:r>
              <a:rPr lang="en-NL" sz="617" dirty="0">
                <a:solidFill>
                  <a:schemeClr val="bg1">
                    <a:lumMod val="65000"/>
                  </a:schemeClr>
                </a:solidFill>
                <a:latin typeface="Ubuntu" panose="020B0504030602030204" pitchFamily="34" charset="0"/>
              </a:rPr>
              <a:t>Bron: EBM gids 2020, http://scrum.org/EBM</a:t>
            </a:r>
          </a:p>
        </p:txBody>
      </p:sp>
      <p:pic>
        <p:nvPicPr>
          <p:cNvPr id="5" name="Picture 4">
            <a:extLst>
              <a:ext uri="{FF2B5EF4-FFF2-40B4-BE49-F238E27FC236}">
                <a16:creationId xmlns:a16="http://schemas.microsoft.com/office/drawing/2014/main" id="{B25B9DC0-E698-B44B-9BD1-7DF86B3BB8C6}"/>
              </a:ext>
            </a:extLst>
          </p:cNvPr>
          <p:cNvPicPr>
            <a:picLocks noChangeAspect="1"/>
          </p:cNvPicPr>
          <p:nvPr/>
        </p:nvPicPr>
        <p:blipFill rotWithShape="1">
          <a:blip r:embed="rId3"/>
          <a:srcRect t="2737"/>
          <a:stretch/>
        </p:blipFill>
        <p:spPr>
          <a:xfrm>
            <a:off x="2649759" y="4197351"/>
            <a:ext cx="2541560" cy="921826"/>
          </a:xfrm>
          <a:prstGeom prst="rect">
            <a:avLst/>
          </a:prstGeom>
        </p:spPr>
      </p:pic>
      <p:pic>
        <p:nvPicPr>
          <p:cNvPr id="10" name="Picture 9">
            <a:extLst>
              <a:ext uri="{FF2B5EF4-FFF2-40B4-BE49-F238E27FC236}">
                <a16:creationId xmlns:a16="http://schemas.microsoft.com/office/drawing/2014/main" id="{5665FA40-5696-9548-A234-DD32383B8FD2}"/>
              </a:ext>
            </a:extLst>
          </p:cNvPr>
          <p:cNvPicPr>
            <a:picLocks noChangeAspect="1"/>
          </p:cNvPicPr>
          <p:nvPr/>
        </p:nvPicPr>
        <p:blipFill rotWithShape="1">
          <a:blip r:embed="rId4"/>
          <a:srcRect t="2357"/>
          <a:stretch/>
        </p:blipFill>
        <p:spPr>
          <a:xfrm>
            <a:off x="5193737" y="3003524"/>
            <a:ext cx="2425624" cy="1658310"/>
          </a:xfrm>
          <a:prstGeom prst="rect">
            <a:avLst/>
          </a:prstGeom>
        </p:spPr>
      </p:pic>
      <p:sp>
        <p:nvSpPr>
          <p:cNvPr id="9" name="TextBox 8">
            <a:extLst>
              <a:ext uri="{FF2B5EF4-FFF2-40B4-BE49-F238E27FC236}">
                <a16:creationId xmlns:a16="http://schemas.microsoft.com/office/drawing/2014/main" id="{89E47889-91EF-A243-A56B-16F2F9B0BEFE}"/>
              </a:ext>
            </a:extLst>
          </p:cNvPr>
          <p:cNvSpPr txBox="1"/>
          <p:nvPr/>
        </p:nvSpPr>
        <p:spPr>
          <a:xfrm>
            <a:off x="45363" y="3047367"/>
            <a:ext cx="1039064" cy="208934"/>
          </a:xfrm>
          <a:prstGeom prst="rect">
            <a:avLst/>
          </a:prstGeom>
          <a:noFill/>
        </p:spPr>
        <p:txBody>
          <a:bodyPr wrap="none" rtlCol="0">
            <a:spAutoFit/>
          </a:bodyPr>
          <a:lstStyle/>
          <a:p>
            <a:r>
              <a:rPr lang="en-NL" sz="720" dirty="0"/>
              <a:t>Unrealized Value (UV)</a:t>
            </a:r>
          </a:p>
        </p:txBody>
      </p:sp>
      <p:graphicFrame>
        <p:nvGraphicFramePr>
          <p:cNvPr id="14" name="Table 13">
            <a:extLst>
              <a:ext uri="{FF2B5EF4-FFF2-40B4-BE49-F238E27FC236}">
                <a16:creationId xmlns:a16="http://schemas.microsoft.com/office/drawing/2014/main" id="{03155846-3CC2-C742-8D5D-EEC07BBF2F90}"/>
              </a:ext>
            </a:extLst>
          </p:cNvPr>
          <p:cNvGraphicFramePr>
            <a:graphicFrameLocks noGrp="1"/>
          </p:cNvGraphicFramePr>
          <p:nvPr>
            <p:extLst>
              <p:ext uri="{D42A27DB-BD31-4B8C-83A1-F6EECF244321}">
                <p14:modId xmlns:p14="http://schemas.microsoft.com/office/powerpoint/2010/main" val="1309557930"/>
              </p:ext>
            </p:extLst>
          </p:nvPr>
        </p:nvGraphicFramePr>
        <p:xfrm>
          <a:off x="124205" y="803510"/>
          <a:ext cx="2507586" cy="2004779"/>
        </p:xfrm>
        <a:graphic>
          <a:graphicData uri="http://schemas.openxmlformats.org/drawingml/2006/table">
            <a:tbl>
              <a:tblPr/>
              <a:tblGrid>
                <a:gridCol w="732358">
                  <a:extLst>
                    <a:ext uri="{9D8B030D-6E8A-4147-A177-3AD203B41FA5}">
                      <a16:colId xmlns:a16="http://schemas.microsoft.com/office/drawing/2014/main" val="3284831305"/>
                    </a:ext>
                  </a:extLst>
                </a:gridCol>
                <a:gridCol w="1775228">
                  <a:extLst>
                    <a:ext uri="{9D8B030D-6E8A-4147-A177-3AD203B41FA5}">
                      <a16:colId xmlns:a16="http://schemas.microsoft.com/office/drawing/2014/main" val="3925569094"/>
                    </a:ext>
                  </a:extLst>
                </a:gridCol>
              </a:tblGrid>
              <a:tr h="136488">
                <a:tc>
                  <a:txBody>
                    <a:bodyPr/>
                    <a:lstStyle/>
                    <a:p>
                      <a:pPr marL="0">
                        <a:lnSpc>
                          <a:spcPct val="115000"/>
                        </a:lnSpc>
                      </a:pPr>
                      <a:r>
                        <a:rPr lang="en-NL" sz="600">
                          <a:solidFill>
                            <a:srgbClr val="FFFFFF"/>
                          </a:solidFill>
                          <a:effectLst/>
                          <a:latin typeface="Arial" panose="020B0604020202020204" pitchFamily="34" charset="0"/>
                          <a:ea typeface="Arial" panose="020B0604020202020204" pitchFamily="34" charset="0"/>
                        </a:rPr>
                        <a:t>KVM</a:t>
                      </a:r>
                      <a:endParaRPr lang="en-NL" sz="80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ECA"/>
                    </a:solidFill>
                  </a:tcPr>
                </a:tc>
                <a:tc>
                  <a:txBody>
                    <a:bodyPr/>
                    <a:lstStyle/>
                    <a:p>
                      <a:pPr marL="0">
                        <a:lnSpc>
                          <a:spcPct val="115000"/>
                        </a:lnSpc>
                      </a:pPr>
                      <a:r>
                        <a:rPr lang="en-NL" sz="600" dirty="0">
                          <a:solidFill>
                            <a:srgbClr val="FFFFFF"/>
                          </a:solidFill>
                          <a:effectLst/>
                          <a:latin typeface="Arial" panose="020B0604020202020204" pitchFamily="34" charset="0"/>
                          <a:ea typeface="Arial" panose="020B0604020202020204" pitchFamily="34" charset="0"/>
                        </a:rPr>
                        <a:t>Meetwaarde:</a:t>
                      </a:r>
                      <a:endParaRPr lang="en-NL" sz="8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ECA"/>
                    </a:solidFill>
                  </a:tcPr>
                </a:tc>
                <a:extLst>
                  <a:ext uri="{0D108BD9-81ED-4DB2-BD59-A6C34878D82A}">
                    <a16:rowId xmlns:a16="http://schemas.microsoft.com/office/drawing/2014/main" val="4040145425"/>
                  </a:ext>
                </a:extLst>
              </a:tr>
              <a:tr h="509600">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Omzet per medewerker</a:t>
                      </a:r>
                      <a:endParaRPr lang="en-NL" sz="5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De verhouding (bruto omzet / aantal medewerkers) is een maatstaf voor het concurrentie vermogen binnen de sector. De verschillen tussen sectoren kunnen significant zijn.</a:t>
                      </a:r>
                      <a:endParaRPr lang="en-NL" sz="5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222490173"/>
                  </a:ext>
                </a:extLst>
              </a:tr>
              <a:tr h="311943">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Kosten-percentage</a:t>
                      </a:r>
                      <a:endParaRPr lang="en-NL" sz="5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De totale opbrengsten van een product of dienst gedeeld door de totale kosten, inclusief operationele kosten.</a:t>
                      </a:r>
                      <a:endParaRPr lang="en-NL" sz="5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322778031"/>
                  </a:ext>
                </a:extLst>
              </a:tr>
              <a:tr h="225205">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Medewerker-tevredenheid</a:t>
                      </a:r>
                      <a:endParaRPr lang="en-NL" sz="5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Een indicatie van het sentiment bij de medewerkers, hun enthousiasme en energie.</a:t>
                      </a:r>
                      <a:endParaRPr lang="en-NL" sz="5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4119351081"/>
                  </a:ext>
                </a:extLst>
              </a:tr>
              <a:tr h="311943">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Klant-tevredenheid</a:t>
                      </a:r>
                      <a:endParaRPr lang="en-NL" sz="5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Een indicatie die beschrijft hoe gelukkig de klant wordt van het product, en de interactie ermee.</a:t>
                      </a:r>
                      <a:endParaRPr lang="en-NL" sz="5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120717521"/>
                  </a:ext>
                </a:extLst>
              </a:tr>
              <a:tr h="509600">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Productgebruik</a:t>
                      </a:r>
                      <a:endParaRPr lang="en-NL" sz="5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De frequentie en/of intensiteit waarmee gebruikers interacteren met het product. Dit is een proxy voor de bruikbaarheid van het product en of het daadwerkelijk het probleem van de klant oplost.</a:t>
                      </a:r>
                      <a:endParaRPr lang="en-NL" sz="5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482278577"/>
                  </a:ext>
                </a:extLst>
              </a:tr>
            </a:tbl>
          </a:graphicData>
        </a:graphic>
      </p:graphicFrame>
      <p:sp>
        <p:nvSpPr>
          <p:cNvPr id="15" name="TextBox 14">
            <a:extLst>
              <a:ext uri="{FF2B5EF4-FFF2-40B4-BE49-F238E27FC236}">
                <a16:creationId xmlns:a16="http://schemas.microsoft.com/office/drawing/2014/main" id="{592472AD-26BC-F247-83B2-B664B6D64EF5}"/>
              </a:ext>
            </a:extLst>
          </p:cNvPr>
          <p:cNvSpPr txBox="1"/>
          <p:nvPr/>
        </p:nvSpPr>
        <p:spPr>
          <a:xfrm>
            <a:off x="45363" y="633440"/>
            <a:ext cx="986303" cy="208934"/>
          </a:xfrm>
          <a:prstGeom prst="rect">
            <a:avLst/>
          </a:prstGeom>
          <a:noFill/>
        </p:spPr>
        <p:txBody>
          <a:bodyPr wrap="square" rtlCol="0">
            <a:spAutoFit/>
          </a:bodyPr>
          <a:lstStyle/>
          <a:p>
            <a:r>
              <a:rPr lang="en-NL" sz="720" dirty="0"/>
              <a:t>Current Value (CV)</a:t>
            </a:r>
          </a:p>
        </p:txBody>
      </p:sp>
      <p:graphicFrame>
        <p:nvGraphicFramePr>
          <p:cNvPr id="17" name="Table 16">
            <a:extLst>
              <a:ext uri="{FF2B5EF4-FFF2-40B4-BE49-F238E27FC236}">
                <a16:creationId xmlns:a16="http://schemas.microsoft.com/office/drawing/2014/main" id="{74A0C8B8-4C65-6340-A58D-55072A17E228}"/>
              </a:ext>
            </a:extLst>
          </p:cNvPr>
          <p:cNvGraphicFramePr>
            <a:graphicFrameLocks noGrp="1"/>
          </p:cNvGraphicFramePr>
          <p:nvPr>
            <p:extLst>
              <p:ext uri="{D42A27DB-BD31-4B8C-83A1-F6EECF244321}">
                <p14:modId xmlns:p14="http://schemas.microsoft.com/office/powerpoint/2010/main" val="4215013463"/>
              </p:ext>
            </p:extLst>
          </p:nvPr>
        </p:nvGraphicFramePr>
        <p:xfrm>
          <a:off x="124206" y="3222826"/>
          <a:ext cx="2507584" cy="1590237"/>
        </p:xfrm>
        <a:graphic>
          <a:graphicData uri="http://schemas.openxmlformats.org/drawingml/2006/table">
            <a:tbl>
              <a:tblPr/>
              <a:tblGrid>
                <a:gridCol w="747817">
                  <a:extLst>
                    <a:ext uri="{9D8B030D-6E8A-4147-A177-3AD203B41FA5}">
                      <a16:colId xmlns:a16="http://schemas.microsoft.com/office/drawing/2014/main" val="2041823002"/>
                    </a:ext>
                  </a:extLst>
                </a:gridCol>
                <a:gridCol w="1759767">
                  <a:extLst>
                    <a:ext uri="{9D8B030D-6E8A-4147-A177-3AD203B41FA5}">
                      <a16:colId xmlns:a16="http://schemas.microsoft.com/office/drawing/2014/main" val="3700344097"/>
                    </a:ext>
                  </a:extLst>
                </a:gridCol>
              </a:tblGrid>
              <a:tr h="133261">
                <a:tc>
                  <a:txBody>
                    <a:bodyPr/>
                    <a:lstStyle/>
                    <a:p>
                      <a:pPr marL="0">
                        <a:lnSpc>
                          <a:spcPct val="115000"/>
                        </a:lnSpc>
                      </a:pPr>
                      <a:r>
                        <a:rPr lang="nl-NL" sz="600" dirty="0">
                          <a:solidFill>
                            <a:srgbClr val="FFFFFF"/>
                          </a:solidFill>
                          <a:effectLst/>
                          <a:latin typeface="Arial" panose="020B0604020202020204" pitchFamily="34" charset="0"/>
                          <a:ea typeface="Arial" panose="020B0604020202020204" pitchFamily="34" charset="0"/>
                        </a:rPr>
                        <a:t>KVM</a:t>
                      </a:r>
                      <a:endParaRPr lang="en-NL" sz="6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ECA"/>
                    </a:solidFill>
                  </a:tcPr>
                </a:tc>
                <a:tc>
                  <a:txBody>
                    <a:bodyPr/>
                    <a:lstStyle/>
                    <a:p>
                      <a:pPr marL="0">
                        <a:lnSpc>
                          <a:spcPct val="115000"/>
                        </a:lnSpc>
                      </a:pPr>
                      <a:r>
                        <a:rPr lang="nl-NL" sz="600">
                          <a:solidFill>
                            <a:srgbClr val="FFFFFF"/>
                          </a:solidFill>
                          <a:effectLst/>
                          <a:latin typeface="Arial" panose="020B0604020202020204" pitchFamily="34" charset="0"/>
                          <a:ea typeface="Arial" panose="020B0604020202020204" pitchFamily="34" charset="0"/>
                        </a:rPr>
                        <a:t>Meetwaarde:</a:t>
                      </a:r>
                      <a:endParaRPr lang="en-NL" sz="60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ECA"/>
                    </a:solidFill>
                  </a:tcPr>
                </a:tc>
                <a:extLst>
                  <a:ext uri="{0D108BD9-81ED-4DB2-BD59-A6C34878D82A}">
                    <a16:rowId xmlns:a16="http://schemas.microsoft.com/office/drawing/2014/main" val="516381735"/>
                  </a:ext>
                </a:extLst>
              </a:tr>
              <a:tr h="614268">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Marktpotentie</a:t>
                      </a:r>
                      <a:endParaRPr lang="en-NL" sz="5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Dit is het aandeel dat een aanbieder van een goed of dienst (nog) niet heeft van de totale omzet op de betreffende markt in een bepaalde periode; dit is potentieel marktaandeel dat verkregen kan worden mits de klantbehoefte beter wordt vervuld.</a:t>
                      </a:r>
                      <a:endParaRPr lang="en-NL" sz="5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882304000"/>
                  </a:ext>
                </a:extLst>
              </a:tr>
              <a:tr h="478972">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De kloof in de klant- of gebruikers-tevredenheid</a:t>
                      </a:r>
                      <a:endParaRPr lang="en-NL" sz="5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Deze wordt uitgedrukt in het verschil tussen de ervaring die de klant wenst en datgene wat hij/zij ondervindt.</a:t>
                      </a:r>
                      <a:endParaRPr lang="en-NL" sz="5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526375794"/>
                  </a:ext>
                </a:extLst>
              </a:tr>
              <a:tr h="363736">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Gewenste klantervaring of -tevredenheid</a:t>
                      </a:r>
                      <a:endParaRPr lang="en-NL" sz="5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De absolute variant van de kloof: een indicator van de gewenste klantervaring.</a:t>
                      </a:r>
                      <a:endParaRPr lang="en-NL" sz="500" dirty="0">
                        <a:effectLst/>
                        <a:latin typeface="Arial" panose="020B0604020202020204" pitchFamily="34" charset="0"/>
                        <a:ea typeface="Arial" panose="020B0604020202020204" pitchFamily="34" charset="0"/>
                      </a:endParaRPr>
                    </a:p>
                  </a:txBody>
                  <a:tcPr marL="78376" marR="78376" marT="13063" marB="1306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009327738"/>
                  </a:ext>
                </a:extLst>
              </a:tr>
            </a:tbl>
          </a:graphicData>
        </a:graphic>
      </p:graphicFrame>
      <p:sp>
        <p:nvSpPr>
          <p:cNvPr id="18" name="TextBox 17">
            <a:extLst>
              <a:ext uri="{FF2B5EF4-FFF2-40B4-BE49-F238E27FC236}">
                <a16:creationId xmlns:a16="http://schemas.microsoft.com/office/drawing/2014/main" id="{C5969DC5-90A9-EF4F-8B5E-62DD4F9A7FCF}"/>
              </a:ext>
            </a:extLst>
          </p:cNvPr>
          <p:cNvSpPr txBox="1"/>
          <p:nvPr/>
        </p:nvSpPr>
        <p:spPr>
          <a:xfrm>
            <a:off x="2577727" y="636811"/>
            <a:ext cx="1055552" cy="208934"/>
          </a:xfrm>
          <a:prstGeom prst="rect">
            <a:avLst/>
          </a:prstGeom>
          <a:noFill/>
        </p:spPr>
        <p:txBody>
          <a:bodyPr wrap="none" rtlCol="0">
            <a:spAutoFit/>
          </a:bodyPr>
          <a:lstStyle/>
          <a:p>
            <a:r>
              <a:rPr lang="en-NL" sz="720" dirty="0"/>
              <a:t>Time-to-Market (T2M)</a:t>
            </a:r>
          </a:p>
        </p:txBody>
      </p:sp>
      <p:graphicFrame>
        <p:nvGraphicFramePr>
          <p:cNvPr id="27" name="Table 26">
            <a:extLst>
              <a:ext uri="{FF2B5EF4-FFF2-40B4-BE49-F238E27FC236}">
                <a16:creationId xmlns:a16="http://schemas.microsoft.com/office/drawing/2014/main" id="{ECEDF2CD-0838-6543-9DBC-A9ECBB023ACA}"/>
              </a:ext>
            </a:extLst>
          </p:cNvPr>
          <p:cNvGraphicFramePr>
            <a:graphicFrameLocks noGrp="1"/>
          </p:cNvGraphicFramePr>
          <p:nvPr>
            <p:extLst>
              <p:ext uri="{D42A27DB-BD31-4B8C-83A1-F6EECF244321}">
                <p14:modId xmlns:p14="http://schemas.microsoft.com/office/powerpoint/2010/main" val="2536911725"/>
              </p:ext>
            </p:extLst>
          </p:nvPr>
        </p:nvGraphicFramePr>
        <p:xfrm>
          <a:off x="2664055" y="804111"/>
          <a:ext cx="2482652" cy="4632568"/>
        </p:xfrm>
        <a:graphic>
          <a:graphicData uri="http://schemas.openxmlformats.org/drawingml/2006/table">
            <a:tbl>
              <a:tblPr/>
              <a:tblGrid>
                <a:gridCol w="740381">
                  <a:extLst>
                    <a:ext uri="{9D8B030D-6E8A-4147-A177-3AD203B41FA5}">
                      <a16:colId xmlns:a16="http://schemas.microsoft.com/office/drawing/2014/main" val="2726177086"/>
                    </a:ext>
                  </a:extLst>
                </a:gridCol>
                <a:gridCol w="1742271">
                  <a:extLst>
                    <a:ext uri="{9D8B030D-6E8A-4147-A177-3AD203B41FA5}">
                      <a16:colId xmlns:a16="http://schemas.microsoft.com/office/drawing/2014/main" val="1398521523"/>
                    </a:ext>
                  </a:extLst>
                </a:gridCol>
              </a:tblGrid>
              <a:tr h="125542">
                <a:tc>
                  <a:txBody>
                    <a:bodyPr/>
                    <a:lstStyle/>
                    <a:p>
                      <a:pPr marL="0">
                        <a:lnSpc>
                          <a:spcPct val="115000"/>
                        </a:lnSpc>
                        <a:spcBef>
                          <a:spcPts val="1100"/>
                        </a:spcBef>
                      </a:pPr>
                      <a:r>
                        <a:rPr lang="nl-NL" sz="600" dirty="0">
                          <a:solidFill>
                            <a:srgbClr val="FFFFFF"/>
                          </a:solidFill>
                          <a:effectLst/>
                          <a:latin typeface="Arial" panose="020B0604020202020204" pitchFamily="34" charset="0"/>
                          <a:ea typeface="Arial" panose="020B0604020202020204" pitchFamily="34" charset="0"/>
                        </a:rPr>
                        <a:t>KVM</a:t>
                      </a:r>
                      <a:endParaRPr lang="en-NL" sz="6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ECA"/>
                    </a:solidFill>
                  </a:tcPr>
                </a:tc>
                <a:tc>
                  <a:txBody>
                    <a:bodyPr/>
                    <a:lstStyle/>
                    <a:p>
                      <a:pPr marL="0">
                        <a:lnSpc>
                          <a:spcPct val="115000"/>
                        </a:lnSpc>
                        <a:spcBef>
                          <a:spcPts val="1100"/>
                        </a:spcBef>
                      </a:pPr>
                      <a:r>
                        <a:rPr lang="nl-NL" sz="600" dirty="0">
                          <a:solidFill>
                            <a:srgbClr val="FFFFFF"/>
                          </a:solidFill>
                          <a:effectLst/>
                          <a:latin typeface="Arial" panose="020B0604020202020204" pitchFamily="34" charset="0"/>
                          <a:ea typeface="Arial" panose="020B0604020202020204" pitchFamily="34" charset="0"/>
                        </a:rPr>
                        <a:t>Meetwaarde:</a:t>
                      </a:r>
                      <a:endParaRPr lang="en-NL" sz="6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ECA"/>
                    </a:solidFill>
                  </a:tcPr>
                </a:tc>
                <a:extLst>
                  <a:ext uri="{0D108BD9-81ED-4DB2-BD59-A6C34878D82A}">
                    <a16:rowId xmlns:a16="http://schemas.microsoft.com/office/drawing/2014/main" val="1141619681"/>
                  </a:ext>
                </a:extLst>
              </a:tr>
              <a:tr h="336662">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Bouw- en integratiefrequentie</a:t>
                      </a:r>
                      <a:endParaRPr lang="en-NL" sz="5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Het aantal keren per tijdseenheid dat software geïntegreerd, gebouwd en getest wordt. Indien een team het product regelmatig of voortdurend naar de markt brengt is deze laatste indicator belangrijker.</a:t>
                      </a:r>
                      <a:endParaRPr lang="en-NL" sz="500" dirty="0">
                        <a:effectLst/>
                        <a:latin typeface="Arial" panose="020B0604020202020204" pitchFamily="34" charset="0"/>
                        <a:ea typeface="Arial" panose="020B0604020202020204" pitchFamily="34" charset="0"/>
                      </a:endParaRPr>
                    </a:p>
                  </a:txBody>
                  <a:tcPr marL="25546" marR="25546" marT="4258" marB="425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97024630"/>
                  </a:ext>
                </a:extLst>
              </a:tr>
              <a:tr h="420139">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Release-frequentie</a:t>
                      </a:r>
                      <a:endParaRPr lang="en-NL" sz="5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Het aantal keren per tijdseenheid (b.v. doorlopend, dagelijks, wekelijks, maandelijks, per kwartaal etc.) dat een product naar de markt wordt gebracht. Dit dient als maatstaf voor de tijd die nodig is om de eindgebruiker te voorzien van nieuwe en concurrerende producten.</a:t>
                      </a:r>
                      <a:endParaRPr lang="en-NL" sz="500" dirty="0">
                        <a:effectLst/>
                        <a:latin typeface="Arial" panose="020B0604020202020204" pitchFamily="34" charset="0"/>
                        <a:ea typeface="Arial" panose="020B0604020202020204" pitchFamily="34" charset="0"/>
                      </a:endParaRPr>
                    </a:p>
                  </a:txBody>
                  <a:tcPr marL="25546" marR="25546" marT="4258" marB="425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113654505"/>
                  </a:ext>
                </a:extLst>
              </a:tr>
              <a:tr h="503617">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Release-stabilisatieperiode</a:t>
                      </a:r>
                      <a:endParaRPr lang="en-NL" sz="5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De bestede tijd aan herstellen van problemen, tussen het moment waarop de </a:t>
                      </a:r>
                      <a:r>
                        <a:rPr lang="nl-NL" sz="500" dirty="0" err="1">
                          <a:solidFill>
                            <a:srgbClr val="000000"/>
                          </a:solidFill>
                          <a:effectLst/>
                          <a:latin typeface="Segoe UI" panose="020B0502040204020203" pitchFamily="34" charset="0"/>
                          <a:ea typeface="Times New Roman" panose="02020603050405020304" pitchFamily="18" charset="0"/>
                        </a:rPr>
                        <a:t>developers</a:t>
                      </a:r>
                      <a:r>
                        <a:rPr lang="nl-NL" sz="500" dirty="0">
                          <a:solidFill>
                            <a:srgbClr val="000000"/>
                          </a:solidFill>
                          <a:effectLst/>
                          <a:latin typeface="Segoe UI" panose="020B0502040204020203" pitchFamily="34" charset="0"/>
                          <a:ea typeface="Times New Roman" panose="02020603050405020304" pitchFamily="18" charset="0"/>
                        </a:rPr>
                        <a:t> aangeven dat het product klaar is om </a:t>
                      </a:r>
                      <a:r>
                        <a:rPr lang="nl-NL" sz="500" dirty="0" err="1">
                          <a:solidFill>
                            <a:srgbClr val="000000"/>
                          </a:solidFill>
                          <a:effectLst/>
                          <a:latin typeface="Segoe UI" panose="020B0502040204020203" pitchFamily="34" charset="0"/>
                          <a:ea typeface="Times New Roman" panose="02020603050405020304" pitchFamily="18" charset="0"/>
                        </a:rPr>
                        <a:t>gereleased</a:t>
                      </a:r>
                      <a:r>
                        <a:rPr lang="nl-NL" sz="500" dirty="0">
                          <a:solidFill>
                            <a:srgbClr val="000000"/>
                          </a:solidFill>
                          <a:effectLst/>
                          <a:latin typeface="Segoe UI" panose="020B0502040204020203" pitchFamily="34" charset="0"/>
                          <a:ea typeface="Times New Roman" panose="02020603050405020304" pitchFamily="18" charset="0"/>
                        </a:rPr>
                        <a:t> te worden en het moment dat het daadwerkelijk vrijgegeven kan worden. Ontwerp, de kwaliteit van het product, alsmede de robuustheid van het ontwikkelproces hebben hier directe invloed op.</a:t>
                      </a:r>
                      <a:endParaRPr lang="en-NL" sz="500" dirty="0">
                        <a:effectLst/>
                        <a:latin typeface="Arial" panose="020B0604020202020204" pitchFamily="34" charset="0"/>
                        <a:ea typeface="Arial" panose="020B0604020202020204" pitchFamily="34" charset="0"/>
                      </a:endParaRPr>
                    </a:p>
                  </a:txBody>
                  <a:tcPr marL="25546" marR="25546" marT="4258" marB="425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423907269"/>
                  </a:ext>
                </a:extLst>
              </a:tr>
              <a:tr h="377607">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Gemiddelde Reparatietijd</a:t>
                      </a:r>
                      <a:endParaRPr lang="en-NL" sz="5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De gemiddelde periode die verstrijkt tussen het moment dat een probleem is ontdekt en dat het is opgelost. De gemiddelde reparatietijd kan gebruikt worden om de efficiency van de organisatie te meten met betrekking tot het oplossen van fouten.</a:t>
                      </a:r>
                      <a:endParaRPr lang="en-NL" sz="500" dirty="0">
                        <a:effectLst/>
                        <a:latin typeface="Arial" panose="020B0604020202020204" pitchFamily="34" charset="0"/>
                        <a:ea typeface="Arial" panose="020B0604020202020204" pitchFamily="34" charset="0"/>
                      </a:endParaRPr>
                    </a:p>
                  </a:txBody>
                  <a:tcPr marL="25546" marR="25546" marT="4258" marB="425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083791839"/>
                  </a:ext>
                </a:extLst>
              </a:tr>
              <a:tr h="336662">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Doorlooptijd</a:t>
                      </a:r>
                      <a:endParaRPr lang="en-NL" sz="5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a:solidFill>
                            <a:srgbClr val="000000"/>
                          </a:solidFill>
                          <a:effectLst/>
                          <a:latin typeface="Segoe UI" panose="020B0502040204020203" pitchFamily="34" charset="0"/>
                          <a:ea typeface="Times New Roman" panose="02020603050405020304" pitchFamily="18" charset="0"/>
                        </a:rPr>
                        <a:t>De tussen het moment dat men aan een release begint te werken, tot het moment waarop deze daadwerkelijk wordt vrijgegeven. Deze meting geeft weer hoe snel een organisatie haar klant kan bereiken.</a:t>
                      </a:r>
                      <a:endParaRPr lang="en-NL" sz="500">
                        <a:effectLst/>
                        <a:latin typeface="Arial" panose="020B0604020202020204" pitchFamily="34" charset="0"/>
                        <a:ea typeface="Arial" panose="020B0604020202020204" pitchFamily="34" charset="0"/>
                      </a:endParaRPr>
                    </a:p>
                  </a:txBody>
                  <a:tcPr marL="25546" marR="25546" marT="4258" marB="425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3806297977"/>
                  </a:ext>
                </a:extLst>
              </a:tr>
              <a:tr h="336662">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Aanlooptijd</a:t>
                      </a:r>
                      <a:endParaRPr lang="en-NL" sz="5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De periode tussen het moment dat een nieuw idee of hypothese is geformuleerd en het moment dat het in de handen van de gebruiker beland. Deze metriek is een proxy voor de klanttevredenheid.</a:t>
                      </a:r>
                      <a:endParaRPr lang="en-NL" sz="500" dirty="0">
                        <a:effectLst/>
                        <a:latin typeface="Arial" panose="020B0604020202020204" pitchFamily="34" charset="0"/>
                        <a:ea typeface="Arial" panose="020B0604020202020204" pitchFamily="34" charset="0"/>
                      </a:endParaRPr>
                    </a:p>
                  </a:txBody>
                  <a:tcPr marL="25546" marR="25546" marT="4258" marB="425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4162118065"/>
                  </a:ext>
                </a:extLst>
              </a:tr>
              <a:tr h="253184">
                <a:tc>
                  <a:txBody>
                    <a:bodyPr/>
                    <a:lstStyle/>
                    <a:p>
                      <a:pPr marL="0">
                        <a:lnSpc>
                          <a:spcPct val="115000"/>
                        </a:lnSpc>
                        <a:spcBef>
                          <a:spcPts val="1100"/>
                        </a:spcBef>
                        <a:spcAft>
                          <a:spcPts val="1200"/>
                        </a:spcAft>
                      </a:pPr>
                      <a:r>
                        <a:rPr lang="nl-NL" sz="500" dirty="0">
                          <a:solidFill>
                            <a:srgbClr val="000000"/>
                          </a:solidFill>
                          <a:effectLst/>
                          <a:latin typeface="Segoe UI" panose="020B0502040204020203" pitchFamily="34" charset="0"/>
                          <a:ea typeface="Times New Roman" panose="02020603050405020304" pitchFamily="18" charset="0"/>
                        </a:rPr>
                        <a:t>Aanlooptijd voor codewijzigingen</a:t>
                      </a:r>
                      <a:r>
                        <a:rPr lang="nl-NL" sz="500" baseline="30000" dirty="0">
                          <a:solidFill>
                            <a:srgbClr val="000000"/>
                          </a:solidFill>
                          <a:effectLst/>
                          <a:latin typeface="Arial" panose="020B0604020202020204" pitchFamily="34" charset="0"/>
                          <a:ea typeface="Arial" panose="020B0604020202020204" pitchFamily="34" charset="0"/>
                        </a:rPr>
                        <a:t> </a:t>
                      </a:r>
                      <a:endParaRPr lang="en-NL" sz="5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1200"/>
                        </a:spcAft>
                      </a:pPr>
                      <a:r>
                        <a:rPr lang="nl-NL" sz="500" dirty="0">
                          <a:solidFill>
                            <a:srgbClr val="000000"/>
                          </a:solidFill>
                          <a:effectLst/>
                          <a:latin typeface="Segoe UI" panose="020B0502040204020203" pitchFamily="34" charset="0"/>
                          <a:ea typeface="Times New Roman" panose="02020603050405020304" pitchFamily="18" charset="0"/>
                        </a:rPr>
                        <a:t>De periode tussen het opslaan van de code in het versie-managementsysteem en deze code succesvol werkend hebben op de productie omgeving.</a:t>
                      </a:r>
                      <a:r>
                        <a:rPr lang="nl-NL" sz="500" baseline="30000" dirty="0">
                          <a:solidFill>
                            <a:srgbClr val="000000"/>
                          </a:solidFill>
                          <a:effectLst/>
                          <a:latin typeface="Arial" panose="020B0604020202020204" pitchFamily="34" charset="0"/>
                          <a:ea typeface="Arial" panose="020B0604020202020204" pitchFamily="34" charset="0"/>
                        </a:rPr>
                        <a:t> 1</a:t>
                      </a:r>
                      <a:endParaRPr lang="en-NL" sz="5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075198573"/>
                  </a:ext>
                </a:extLst>
              </a:tr>
              <a:tr h="232908">
                <a:tc>
                  <a:txBody>
                    <a:bodyPr/>
                    <a:lstStyle/>
                    <a:p>
                      <a:pPr marL="0">
                        <a:lnSpc>
                          <a:spcPct val="115000"/>
                        </a:lnSpc>
                        <a:spcBef>
                          <a:spcPts val="1100"/>
                        </a:spcBef>
                        <a:spcAft>
                          <a:spcPts val="1200"/>
                        </a:spcAft>
                      </a:pPr>
                      <a:r>
                        <a:rPr lang="nl-NL" sz="500" dirty="0">
                          <a:solidFill>
                            <a:srgbClr val="000000"/>
                          </a:solidFill>
                          <a:effectLst/>
                          <a:latin typeface="Segoe UI" panose="020B0502040204020203" pitchFamily="34" charset="0"/>
                          <a:ea typeface="Times New Roman" panose="02020603050405020304" pitchFamily="18" charset="0"/>
                        </a:rPr>
                        <a:t>Uitrolfrequentie</a:t>
                      </a:r>
                      <a:endParaRPr lang="en-NL" sz="5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1200"/>
                        </a:spcAft>
                      </a:pPr>
                      <a:r>
                        <a:rPr lang="nl-NL" sz="500" dirty="0">
                          <a:solidFill>
                            <a:srgbClr val="000000"/>
                          </a:solidFill>
                          <a:effectLst/>
                          <a:latin typeface="Segoe UI" panose="020B0502040204020203" pitchFamily="34" charset="0"/>
                          <a:ea typeface="Times New Roman" panose="02020603050405020304" pitchFamily="18" charset="0"/>
                        </a:rPr>
                        <a:t>Het aantal keer per periode dat een organisatie een nieuwe versie van het product vrijgeeft. </a:t>
                      </a:r>
                      <a:r>
                        <a:rPr lang="nl-NL" sz="500" baseline="30000" dirty="0">
                          <a:solidFill>
                            <a:srgbClr val="000000"/>
                          </a:solidFill>
                          <a:effectLst/>
                          <a:latin typeface="Arial" panose="020B0604020202020204" pitchFamily="34" charset="0"/>
                          <a:ea typeface="Arial" panose="020B0604020202020204" pitchFamily="34" charset="0"/>
                        </a:rPr>
                        <a:t>1</a:t>
                      </a:r>
                      <a:endParaRPr lang="en-NL" sz="5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3775563062"/>
                  </a:ext>
                </a:extLst>
              </a:tr>
              <a:tr h="232908">
                <a:tc>
                  <a:txBody>
                    <a:bodyPr/>
                    <a:lstStyle/>
                    <a:p>
                      <a:pPr marL="0">
                        <a:lnSpc>
                          <a:spcPct val="115000"/>
                        </a:lnSpc>
                        <a:spcBef>
                          <a:spcPts val="1100"/>
                        </a:spcBef>
                        <a:spcAft>
                          <a:spcPts val="1200"/>
                        </a:spcAft>
                      </a:pPr>
                      <a:r>
                        <a:rPr lang="nl-NL" sz="500" dirty="0">
                          <a:solidFill>
                            <a:srgbClr val="000000"/>
                          </a:solidFill>
                          <a:effectLst/>
                          <a:latin typeface="Segoe UI" panose="020B0502040204020203" pitchFamily="34" charset="0"/>
                          <a:ea typeface="Times New Roman" panose="02020603050405020304" pitchFamily="18" charset="0"/>
                        </a:rPr>
                        <a:t>Hersteltijd</a:t>
                      </a:r>
                      <a:endParaRPr lang="en-NL" sz="5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1200"/>
                        </a:spcAft>
                      </a:pPr>
                      <a:r>
                        <a:rPr lang="nl-NL" sz="500" dirty="0">
                          <a:solidFill>
                            <a:srgbClr val="000000"/>
                          </a:solidFill>
                          <a:effectLst/>
                          <a:latin typeface="Segoe UI" panose="020B0502040204020203" pitchFamily="34" charset="0"/>
                          <a:ea typeface="Times New Roman" panose="02020603050405020304" pitchFamily="18" charset="0"/>
                        </a:rPr>
                        <a:t>De periode tussen het moment dat een service een storing ondergaat en het moment dat het hersteld is.</a:t>
                      </a:r>
                      <a:r>
                        <a:rPr lang="nl-NL" sz="500" baseline="30000" dirty="0">
                          <a:solidFill>
                            <a:srgbClr val="000000"/>
                          </a:solidFill>
                          <a:effectLst/>
                          <a:latin typeface="Arial" panose="020B0604020202020204" pitchFamily="34" charset="0"/>
                          <a:ea typeface="Times New Roman" panose="02020603050405020304" pitchFamily="18" charset="0"/>
                        </a:rPr>
                        <a:t>1</a:t>
                      </a:r>
                      <a:endParaRPr lang="en-NL" sz="5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811943871"/>
                  </a:ext>
                </a:extLst>
              </a:tr>
              <a:tr h="245017">
                <a:tc>
                  <a:txBody>
                    <a:bodyPr/>
                    <a:lstStyle/>
                    <a:p>
                      <a:pPr marL="0">
                        <a:lnSpc>
                          <a:spcPct val="115000"/>
                        </a:lnSpc>
                        <a:spcBef>
                          <a:spcPts val="1100"/>
                        </a:spcBef>
                        <a:spcAft>
                          <a:spcPts val="1200"/>
                        </a:spcAft>
                      </a:pPr>
                      <a:r>
                        <a:rPr lang="nl-NL" sz="500" dirty="0">
                          <a:solidFill>
                            <a:srgbClr val="000000"/>
                          </a:solidFill>
                          <a:effectLst/>
                          <a:latin typeface="Segoe UI" panose="020B0502040204020203" pitchFamily="34" charset="0"/>
                          <a:ea typeface="Times New Roman" panose="02020603050405020304" pitchFamily="18" charset="0"/>
                        </a:rPr>
                        <a:t>Leerperiode</a:t>
                      </a:r>
                      <a:endParaRPr lang="en-NL" sz="5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1200"/>
                        </a:spcAft>
                      </a:pPr>
                      <a:r>
                        <a:rPr lang="nl-NL" sz="500" dirty="0">
                          <a:solidFill>
                            <a:srgbClr val="000000"/>
                          </a:solidFill>
                          <a:effectLst/>
                          <a:latin typeface="Segoe UI" panose="020B0502040204020203" pitchFamily="34" charset="0"/>
                          <a:ea typeface="Times New Roman" panose="02020603050405020304" pitchFamily="18" charset="0"/>
                        </a:rPr>
                        <a:t>De tijd benodigd om een idee uit te werken, schetsen, bouwen, aan een klant te leveren en te kunnen leren van hun interactie ermee.</a:t>
                      </a:r>
                      <a:endParaRPr lang="en-NL" sz="500" dirty="0">
                        <a:effectLst/>
                        <a:latin typeface="Arial" panose="020B0604020202020204" pitchFamily="34" charset="0"/>
                        <a:ea typeface="Arial" panose="020B0604020202020204" pitchFamily="34" charset="0"/>
                      </a:endParaRPr>
                    </a:p>
                  </a:txBody>
                  <a:tcPr marL="25546" marR="25546" marT="4258" marB="425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511339710"/>
                  </a:ext>
                </a:extLst>
              </a:tr>
              <a:tr h="253184">
                <a:tc>
                  <a:txBody>
                    <a:bodyPr/>
                    <a:lstStyle/>
                    <a:p>
                      <a:pPr marL="0">
                        <a:lnSpc>
                          <a:spcPct val="115000"/>
                        </a:lnSpc>
                        <a:spcBef>
                          <a:spcPts val="1100"/>
                        </a:spcBef>
                        <a:spcAft>
                          <a:spcPts val="1200"/>
                        </a:spcAft>
                      </a:pPr>
                      <a:r>
                        <a:rPr lang="nl-NL" sz="500" dirty="0">
                          <a:solidFill>
                            <a:srgbClr val="000000"/>
                          </a:solidFill>
                          <a:effectLst/>
                          <a:latin typeface="Segoe UI" panose="020B0502040204020203" pitchFamily="34" charset="0"/>
                          <a:ea typeface="Times New Roman" panose="02020603050405020304" pitchFamily="18" charset="0"/>
                        </a:rPr>
                        <a:t>Belemmerings-periode</a:t>
                      </a:r>
                      <a:endParaRPr lang="en-NL" sz="5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1200"/>
                        </a:spcAft>
                      </a:pPr>
                      <a:r>
                        <a:rPr lang="nl-NL" sz="500" dirty="0">
                          <a:solidFill>
                            <a:srgbClr val="000000"/>
                          </a:solidFill>
                          <a:effectLst/>
                          <a:latin typeface="Segoe UI" panose="020B0502040204020203" pitchFamily="34" charset="0"/>
                          <a:ea typeface="Times New Roman" panose="02020603050405020304" pitchFamily="18" charset="0"/>
                        </a:rPr>
                        <a:t>De gemiddelde tijd tussen het melden van een belemmering en het oplossen ervan. Dit is een proxy voor </a:t>
                      </a:r>
                      <a:r>
                        <a:rPr lang="nl-NL" sz="500" dirty="0" err="1">
                          <a:solidFill>
                            <a:srgbClr val="000000"/>
                          </a:solidFill>
                          <a:effectLst/>
                          <a:latin typeface="Segoe UI" panose="020B0502040204020203" pitchFamily="34" charset="0"/>
                          <a:ea typeface="Times New Roman" panose="02020603050405020304" pitchFamily="18" charset="0"/>
                        </a:rPr>
                        <a:t>medewerkertevredenheid</a:t>
                      </a:r>
                      <a:r>
                        <a:rPr lang="nl-NL" sz="500" dirty="0">
                          <a:solidFill>
                            <a:srgbClr val="000000"/>
                          </a:solidFill>
                          <a:effectLst/>
                          <a:latin typeface="Segoe UI" panose="020B0502040204020203" pitchFamily="34" charset="0"/>
                          <a:ea typeface="Times New Roman" panose="02020603050405020304" pitchFamily="18" charset="0"/>
                        </a:rPr>
                        <a:t> en aanlooptijd.</a:t>
                      </a:r>
                      <a:endParaRPr lang="en-NL" sz="500" dirty="0">
                        <a:effectLst/>
                        <a:latin typeface="Arial" panose="020B0604020202020204" pitchFamily="34" charset="0"/>
                        <a:ea typeface="Arial" panose="020B0604020202020204" pitchFamily="34" charset="0"/>
                      </a:endParaRPr>
                    </a:p>
                  </a:txBody>
                  <a:tcPr marL="25546" marR="25546" marT="4258" marB="425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152225860"/>
                  </a:ext>
                </a:extLst>
              </a:tr>
              <a:tr h="676912">
                <a:tc>
                  <a:txBody>
                    <a:bodyPr/>
                    <a:lstStyle/>
                    <a:p>
                      <a:pPr marL="0">
                        <a:lnSpc>
                          <a:spcPct val="115000"/>
                        </a:lnSpc>
                        <a:spcBef>
                          <a:spcPts val="1100"/>
                        </a:spcBef>
                        <a:spcAft>
                          <a:spcPts val="1200"/>
                        </a:spcAft>
                      </a:pPr>
                      <a:r>
                        <a:rPr lang="nl-NL" sz="500" dirty="0">
                          <a:solidFill>
                            <a:srgbClr val="000000"/>
                          </a:solidFill>
                          <a:effectLst/>
                          <a:latin typeface="Segoe UI" panose="020B0502040204020203" pitchFamily="34" charset="0"/>
                          <a:ea typeface="Times New Roman" panose="02020603050405020304" pitchFamily="18" charset="0"/>
                        </a:rPr>
                        <a:t>Omschakeltijd</a:t>
                      </a:r>
                      <a:endParaRPr lang="en-NL" sz="500" dirty="0">
                        <a:effectLst/>
                        <a:latin typeface="Arial" panose="020B0604020202020204" pitchFamily="34" charset="0"/>
                        <a:ea typeface="Arial" panose="020B0604020202020204" pitchFamily="34" charset="0"/>
                      </a:endParaRPr>
                    </a:p>
                  </a:txBody>
                  <a:tcPr marL="25546" marR="25546" marT="4258" marB="42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1200"/>
                        </a:spcAft>
                      </a:pPr>
                      <a:r>
                        <a:rPr lang="nl-NL" sz="500" dirty="0">
                          <a:solidFill>
                            <a:srgbClr val="000000"/>
                          </a:solidFill>
                          <a:effectLst/>
                          <a:latin typeface="Segoe UI" panose="020B0502040204020203" pitchFamily="34" charset="0"/>
                          <a:ea typeface="Times New Roman" panose="02020603050405020304" pitchFamily="18" charset="0"/>
                        </a:rPr>
                        <a:t>Een daadwerkelijke maatstaf van de wendbaarheid van de gehele organisatie. Het betreft de periode tussen het ontvangen van feedback of nieuwe informatie en het moment dat de organisatie daarop reageert; bijvoorbeeld hoe snel de organisatie kan reageren op een concurrent die een nieuwe markt-veroverende feature heeft uitgebracht, door in hun eigen product vergelijkbare of overtreffende mogelijkheden in te bouwen die de klantervaring meetbaar verbeteren.</a:t>
                      </a:r>
                      <a:endParaRPr lang="en-NL" sz="500" dirty="0">
                        <a:effectLst/>
                        <a:latin typeface="Arial" panose="020B0604020202020204" pitchFamily="34" charset="0"/>
                        <a:ea typeface="Arial" panose="020B0604020202020204" pitchFamily="34" charset="0"/>
                      </a:endParaRPr>
                    </a:p>
                  </a:txBody>
                  <a:tcPr marL="25546" marR="25546" marT="4258" marB="425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477318093"/>
                  </a:ext>
                </a:extLst>
              </a:tr>
            </a:tbl>
          </a:graphicData>
        </a:graphic>
      </p:graphicFrame>
      <p:sp>
        <p:nvSpPr>
          <p:cNvPr id="28" name="Rectangle 8">
            <a:extLst>
              <a:ext uri="{FF2B5EF4-FFF2-40B4-BE49-F238E27FC236}">
                <a16:creationId xmlns:a16="http://schemas.microsoft.com/office/drawing/2014/main" id="{979A0A17-A5B5-2747-BFDD-722982EB45E4}"/>
              </a:ext>
            </a:extLst>
          </p:cNvPr>
          <p:cNvSpPr>
            <a:spLocks noChangeArrowheads="1"/>
          </p:cNvSpPr>
          <p:nvPr/>
        </p:nvSpPr>
        <p:spPr bwMode="auto">
          <a:xfrm>
            <a:off x="2929312" y="795820"/>
            <a:ext cx="190007" cy="680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4051" tIns="47026" rIns="94051" bIns="47026" numCol="1" anchor="ctr" anchorCtr="0" compatLnSpc="1">
            <a:prstTxWarp prst="textNoShape">
              <a:avLst/>
            </a:prstTxWarp>
            <a:spAutoFit/>
          </a:bodyPr>
          <a:lstStyle/>
          <a:p>
            <a:pPr defTabSz="940552" eaLnBrk="0" fontAlgn="base" hangingPunct="0">
              <a:spcBef>
                <a:spcPct val="0"/>
              </a:spcBef>
              <a:spcAft>
                <a:spcPct val="0"/>
              </a:spcAft>
            </a:pPr>
            <a:br>
              <a:rPr lang="en-NL" altLang="en-NL" sz="1851">
                <a:latin typeface="Arial" panose="020B0604020202020204" pitchFamily="34" charset="0"/>
              </a:rPr>
            </a:br>
            <a:endParaRPr lang="en-NL" altLang="en-NL" sz="1851">
              <a:latin typeface="Arial" panose="020B0604020202020204" pitchFamily="34" charset="0"/>
            </a:endParaRPr>
          </a:p>
        </p:txBody>
      </p:sp>
      <p:graphicFrame>
        <p:nvGraphicFramePr>
          <p:cNvPr id="31" name="Table 30">
            <a:extLst>
              <a:ext uri="{FF2B5EF4-FFF2-40B4-BE49-F238E27FC236}">
                <a16:creationId xmlns:a16="http://schemas.microsoft.com/office/drawing/2014/main" id="{82A5174D-4DF5-A441-804A-4128BFB0CE84}"/>
              </a:ext>
            </a:extLst>
          </p:cNvPr>
          <p:cNvGraphicFramePr>
            <a:graphicFrameLocks noGrp="1"/>
          </p:cNvGraphicFramePr>
          <p:nvPr>
            <p:extLst>
              <p:ext uri="{D42A27DB-BD31-4B8C-83A1-F6EECF244321}">
                <p14:modId xmlns:p14="http://schemas.microsoft.com/office/powerpoint/2010/main" val="1411611829"/>
              </p:ext>
            </p:extLst>
          </p:nvPr>
        </p:nvGraphicFramePr>
        <p:xfrm>
          <a:off x="5184249" y="800246"/>
          <a:ext cx="2411714" cy="4527488"/>
        </p:xfrm>
        <a:graphic>
          <a:graphicData uri="http://schemas.openxmlformats.org/drawingml/2006/table">
            <a:tbl>
              <a:tblPr/>
              <a:tblGrid>
                <a:gridCol w="716837">
                  <a:extLst>
                    <a:ext uri="{9D8B030D-6E8A-4147-A177-3AD203B41FA5}">
                      <a16:colId xmlns:a16="http://schemas.microsoft.com/office/drawing/2014/main" val="2734978646"/>
                    </a:ext>
                  </a:extLst>
                </a:gridCol>
                <a:gridCol w="1694877">
                  <a:extLst>
                    <a:ext uri="{9D8B030D-6E8A-4147-A177-3AD203B41FA5}">
                      <a16:colId xmlns:a16="http://schemas.microsoft.com/office/drawing/2014/main" val="1377612251"/>
                    </a:ext>
                  </a:extLst>
                </a:gridCol>
              </a:tblGrid>
              <a:tr h="130278">
                <a:tc>
                  <a:txBody>
                    <a:bodyPr/>
                    <a:lstStyle/>
                    <a:p>
                      <a:pPr marL="0">
                        <a:lnSpc>
                          <a:spcPct val="115000"/>
                        </a:lnSpc>
                      </a:pPr>
                      <a:r>
                        <a:rPr lang="nl-NL" sz="500" b="1" dirty="0">
                          <a:solidFill>
                            <a:srgbClr val="FFFFFF"/>
                          </a:solidFill>
                          <a:effectLst/>
                          <a:latin typeface="Arial" panose="020B0604020202020204" pitchFamily="34" charset="0"/>
                          <a:ea typeface="Arial" panose="020B0604020202020204" pitchFamily="34" charset="0"/>
                        </a:rPr>
                        <a:t>KVM</a:t>
                      </a:r>
                      <a:endParaRPr lang="en-NL" sz="500" dirty="0">
                        <a:effectLst/>
                        <a:latin typeface="Arial" panose="020B0604020202020204" pitchFamily="34" charset="0"/>
                        <a:ea typeface="Arial" panose="020B0604020202020204" pitchFamily="34" charset="0"/>
                      </a:endParaRPr>
                    </a:p>
                  </a:txBody>
                  <a:tcPr marL="26471" marR="26471" marT="4411" marB="441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ECA"/>
                    </a:solidFill>
                  </a:tcPr>
                </a:tc>
                <a:tc>
                  <a:txBody>
                    <a:bodyPr/>
                    <a:lstStyle/>
                    <a:p>
                      <a:pPr marL="0">
                        <a:lnSpc>
                          <a:spcPct val="115000"/>
                        </a:lnSpc>
                      </a:pPr>
                      <a:r>
                        <a:rPr lang="nl-NL" sz="500" dirty="0">
                          <a:solidFill>
                            <a:srgbClr val="FFFFFF"/>
                          </a:solidFill>
                          <a:effectLst/>
                          <a:latin typeface="Arial" panose="020B0604020202020204" pitchFamily="34" charset="0"/>
                          <a:ea typeface="Arial" panose="020B0604020202020204" pitchFamily="34" charset="0"/>
                        </a:rPr>
                        <a:t>Meetwaarde:</a:t>
                      </a:r>
                      <a:endParaRPr lang="en-NL" sz="500" dirty="0">
                        <a:effectLst/>
                        <a:latin typeface="Arial" panose="020B0604020202020204" pitchFamily="34" charset="0"/>
                        <a:ea typeface="Arial" panose="020B0604020202020204" pitchFamily="34" charset="0"/>
                      </a:endParaRPr>
                    </a:p>
                  </a:txBody>
                  <a:tcPr marL="26471" marR="26471" marT="4411" marB="441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ECA"/>
                    </a:solidFill>
                  </a:tcPr>
                </a:tc>
                <a:extLst>
                  <a:ext uri="{0D108BD9-81ED-4DB2-BD59-A6C34878D82A}">
                    <a16:rowId xmlns:a16="http://schemas.microsoft.com/office/drawing/2014/main" val="303712416"/>
                  </a:ext>
                </a:extLst>
              </a:tr>
              <a:tr h="442857">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Innovatieratio</a:t>
                      </a:r>
                      <a:endParaRPr lang="en-NL" sz="500" dirty="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Het percentage van de capaciteit, tijd of budget wat gespendeerd wordt aan het leveren van nieuwe functionaliteit, gedeeld door het totaal. Dit getal geeft inzicht in het vermogen van de organisatie om nieuwe functionaliteit aan een product toe te voegen.</a:t>
                      </a:r>
                      <a:endParaRPr lang="en-NL" sz="500" dirty="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942280409"/>
                  </a:ext>
                </a:extLst>
              </a:tr>
              <a:tr h="442857">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Defecten-trends</a:t>
                      </a:r>
                      <a:endParaRPr lang="en-NL" sz="500" dirty="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a:solidFill>
                            <a:srgbClr val="000000"/>
                          </a:solidFill>
                          <a:effectLst/>
                          <a:latin typeface="Segoe UI" panose="020B0502040204020203" pitchFamily="34" charset="0"/>
                          <a:ea typeface="Times New Roman" panose="02020603050405020304" pitchFamily="18" charset="0"/>
                        </a:rPr>
                        <a:t>Een meeting van de toe- of afname van defecten sinds de laatste meeting. Een defect is alles wat de waarde van het product verminderd voor een klant, gebruiker of de organisatie zelf. Defects zijn over het algemeen zaken die niet werken zoals bedoeld.</a:t>
                      </a:r>
                      <a:endParaRPr lang="en-NL" sz="50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029497199"/>
                  </a:ext>
                </a:extLst>
              </a:tr>
              <a:tr h="199498">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Focustijd</a:t>
                      </a:r>
                      <a:endParaRPr lang="en-NL" sz="500" dirty="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a:solidFill>
                            <a:srgbClr val="000000"/>
                          </a:solidFill>
                          <a:effectLst/>
                          <a:latin typeface="Segoe UI" panose="020B0502040204020203" pitchFamily="34" charset="0"/>
                          <a:ea typeface="Times New Roman" panose="02020603050405020304" pitchFamily="18" charset="0"/>
                        </a:rPr>
                        <a:t>Het percentage van de tijd dat teams daadwerkelijk aan het product kunnen werken.</a:t>
                      </a:r>
                      <a:endParaRPr lang="en-NL" sz="50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48656309"/>
                  </a:ext>
                </a:extLst>
              </a:tr>
              <a:tr h="361737">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Aantal geïnstalleerde versies</a:t>
                      </a:r>
                      <a:endParaRPr lang="en-NL" sz="500" dirty="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a:solidFill>
                            <a:srgbClr val="000000"/>
                          </a:solidFill>
                          <a:effectLst/>
                          <a:latin typeface="Segoe UI" panose="020B0502040204020203" pitchFamily="34" charset="0"/>
                          <a:ea typeface="Times New Roman" panose="02020603050405020304" pitchFamily="18" charset="0"/>
                        </a:rPr>
                        <a:t>Het aantal versies van het product dat op dit moment wordt ondersteund. Dit getal reflecteert de capaciteit die de organisatie gebruikt om oudere versies van de software te ondersteunen.</a:t>
                      </a:r>
                      <a:endParaRPr lang="en-NL" sz="50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836930181"/>
                  </a:ext>
                </a:extLst>
              </a:tr>
              <a:tr h="523976">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Technische schuld</a:t>
                      </a:r>
                      <a:endParaRPr lang="en-NL" sz="500" dirty="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a:solidFill>
                            <a:srgbClr val="000000"/>
                          </a:solidFill>
                          <a:effectLst/>
                          <a:latin typeface="Segoe UI" panose="020B0502040204020203" pitchFamily="34" charset="0"/>
                          <a:ea typeface="Times New Roman" panose="02020603050405020304" pitchFamily="18" charset="0"/>
                        </a:rPr>
                        <a:t>Een concept in software ontwikkeling dat de extra ontwikkelings- en testwerkzaamheden weerspiegelt die ontstaan wanneer "snelle" oplossingen resulteren in een later herstelwerk. Het creëert een ongewenste impact op het leveren van waarde en een vermijdbare toename van herstelwerk en risico.</a:t>
                      </a:r>
                      <a:endParaRPr lang="en-NL" sz="50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658341868"/>
                  </a:ext>
                </a:extLst>
              </a:tr>
              <a:tr h="442857">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Aantal productiefouten</a:t>
                      </a:r>
                      <a:endParaRPr lang="en-NL" sz="500" dirty="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Het aantal keren dat het Development Team in een bepaalde periode werd onderbroken om een probleem in een geïnstalleerd product op te lossen. Het aantal en de frequentie van productie-incidenten kan helpen om de stabiliteit van het product aan te geven.</a:t>
                      </a:r>
                      <a:endParaRPr lang="en-NL" sz="500" dirty="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670677736"/>
                  </a:ext>
                </a:extLst>
              </a:tr>
              <a:tr h="347744">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Aantal actieve product (broncode) varianten</a:t>
                      </a:r>
                      <a:endParaRPr lang="en-NL" sz="500" dirty="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Het aantal verschillende versies (of varianten) van een product of dienst. Geeft inzicht in de potentiële impact van verandering en de daaruit voortvloeiende complexiteit van het werk.</a:t>
                      </a:r>
                      <a:endParaRPr lang="en-NL" sz="500" dirty="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600510824"/>
                  </a:ext>
                </a:extLst>
              </a:tr>
              <a:tr h="424565">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Tijd benodigd voor het samenvoegen van broncode</a:t>
                      </a:r>
                      <a:endParaRPr lang="en-NL" sz="500" dirty="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a:solidFill>
                            <a:srgbClr val="000000"/>
                          </a:solidFill>
                          <a:effectLst/>
                          <a:latin typeface="Segoe UI" panose="020B0502040204020203" pitchFamily="34" charset="0"/>
                          <a:ea typeface="Times New Roman" panose="02020603050405020304" pitchFamily="18" charset="0"/>
                        </a:rPr>
                        <a:t>De hoeveelheid tijd die wordt besteed aan het aanbrengen van wijzigingen in verschillende versies van een product of dienst. Geeft inzicht in de potentiële impact van veranderingen en de daaruit voortvloeiende complexiteit van het werk.</a:t>
                      </a:r>
                      <a:endParaRPr lang="en-NL" sz="50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734148132"/>
                  </a:ext>
                </a:extLst>
              </a:tr>
              <a:tr h="578206">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Tijd besteed aan Context-schakelen</a:t>
                      </a:r>
                      <a:endParaRPr lang="en-NL" sz="500" dirty="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Voorbeelden hiervan zijn tijd die verloren gaat door onderbrekingen als gevolg van vergaderingen of gesprekken, tijd die wordt besteed aan het wisselen tussen taken en tijd die verloren gaat wanneer teamleden worden onderbroken om mensen buiten het team te helpen, kunnen een eenvoudig inzicht geven in de omvang van het probleem.</a:t>
                      </a:r>
                      <a:endParaRPr lang="en-NL" sz="500" dirty="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926951945"/>
                  </a:ext>
                </a:extLst>
              </a:tr>
              <a:tr h="280618">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De faalratio van wijzigingen</a:t>
                      </a:r>
                      <a:endParaRPr lang="en-NL" sz="500" dirty="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Het percentage vrijgegeven productveranderingen die leiden tot een verminderde service en die moeten worden hersteld (bijv. </a:t>
                      </a:r>
                      <a:r>
                        <a:rPr lang="nl-NL" sz="500" dirty="0" err="1">
                          <a:solidFill>
                            <a:srgbClr val="000000"/>
                          </a:solidFill>
                          <a:effectLst/>
                          <a:latin typeface="Segoe UI" panose="020B0502040204020203" pitchFamily="34" charset="0"/>
                          <a:ea typeface="Times New Roman" panose="02020603050405020304" pitchFamily="18" charset="0"/>
                        </a:rPr>
                        <a:t>hotfix</a:t>
                      </a:r>
                      <a:r>
                        <a:rPr lang="nl-NL" sz="500" dirty="0">
                          <a:solidFill>
                            <a:srgbClr val="000000"/>
                          </a:solidFill>
                          <a:effectLst/>
                          <a:latin typeface="Segoe UI" panose="020B0502040204020203" pitchFamily="34" charset="0"/>
                          <a:ea typeface="Times New Roman" panose="02020603050405020304" pitchFamily="18" charset="0"/>
                        </a:rPr>
                        <a:t>, </a:t>
                      </a:r>
                      <a:r>
                        <a:rPr lang="nl-NL" sz="500" dirty="0" err="1">
                          <a:solidFill>
                            <a:srgbClr val="000000"/>
                          </a:solidFill>
                          <a:effectLst/>
                          <a:latin typeface="Segoe UI" panose="020B0502040204020203" pitchFamily="34" charset="0"/>
                          <a:ea typeface="Times New Roman" panose="02020603050405020304" pitchFamily="18" charset="0"/>
                        </a:rPr>
                        <a:t>rollback</a:t>
                      </a:r>
                      <a:r>
                        <a:rPr lang="nl-NL" sz="500" dirty="0">
                          <a:solidFill>
                            <a:srgbClr val="000000"/>
                          </a:solidFill>
                          <a:effectLst/>
                          <a:latin typeface="Segoe UI" panose="020B0502040204020203" pitchFamily="34" charset="0"/>
                          <a:ea typeface="Times New Roman" panose="02020603050405020304" pitchFamily="18" charset="0"/>
                        </a:rPr>
                        <a:t>, patch). </a:t>
                      </a:r>
                      <a:r>
                        <a:rPr lang="nl-NL" sz="500" baseline="30000" dirty="0">
                          <a:solidFill>
                            <a:srgbClr val="000000"/>
                          </a:solidFill>
                          <a:effectLst/>
                          <a:latin typeface="Arial" panose="020B0604020202020204" pitchFamily="34" charset="0"/>
                          <a:ea typeface="Times New Roman" panose="02020603050405020304" pitchFamily="18" charset="0"/>
                        </a:rPr>
                        <a:t>1</a:t>
                      </a:r>
                      <a:endParaRPr lang="en-NL" sz="500" dirty="0">
                        <a:effectLst/>
                        <a:latin typeface="Arial" panose="020B0604020202020204" pitchFamily="34" charset="0"/>
                        <a:ea typeface="Arial" panose="020B0604020202020204" pitchFamily="34" charset="0"/>
                      </a:endParaRPr>
                    </a:p>
                  </a:txBody>
                  <a:tcPr marL="22058" marR="22058" marT="22058" marB="2205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081112833"/>
                  </a:ext>
                </a:extLst>
              </a:tr>
            </a:tbl>
          </a:graphicData>
        </a:graphic>
      </p:graphicFrame>
      <p:sp>
        <p:nvSpPr>
          <p:cNvPr id="32" name="Rectangle 11">
            <a:extLst>
              <a:ext uri="{FF2B5EF4-FFF2-40B4-BE49-F238E27FC236}">
                <a16:creationId xmlns:a16="http://schemas.microsoft.com/office/drawing/2014/main" id="{108B063C-892D-0340-9FCD-3B1832801DE5}"/>
              </a:ext>
            </a:extLst>
          </p:cNvPr>
          <p:cNvSpPr>
            <a:spLocks noChangeArrowheads="1"/>
          </p:cNvSpPr>
          <p:nvPr/>
        </p:nvSpPr>
        <p:spPr bwMode="auto">
          <a:xfrm>
            <a:off x="2891757" y="1037480"/>
            <a:ext cx="190007" cy="680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4051" tIns="47026" rIns="94051" bIns="47026" numCol="1" anchor="ctr" anchorCtr="0" compatLnSpc="1">
            <a:prstTxWarp prst="textNoShape">
              <a:avLst/>
            </a:prstTxWarp>
            <a:spAutoFit/>
          </a:bodyPr>
          <a:lstStyle/>
          <a:p>
            <a:pPr defTabSz="940552" eaLnBrk="0" fontAlgn="base" hangingPunct="0">
              <a:spcBef>
                <a:spcPct val="0"/>
              </a:spcBef>
              <a:spcAft>
                <a:spcPct val="0"/>
              </a:spcAft>
            </a:pPr>
            <a:br>
              <a:rPr lang="en-NL" altLang="en-NL" sz="1851">
                <a:latin typeface="Arial" panose="020B0604020202020204" pitchFamily="34" charset="0"/>
              </a:rPr>
            </a:br>
            <a:endParaRPr lang="en-NL" altLang="en-NL" sz="1851">
              <a:latin typeface="Arial" panose="020B0604020202020204" pitchFamily="34" charset="0"/>
            </a:endParaRPr>
          </a:p>
        </p:txBody>
      </p:sp>
      <p:sp>
        <p:nvSpPr>
          <p:cNvPr id="35" name="TextBox 34">
            <a:extLst>
              <a:ext uri="{FF2B5EF4-FFF2-40B4-BE49-F238E27FC236}">
                <a16:creationId xmlns:a16="http://schemas.microsoft.com/office/drawing/2014/main" id="{57ACB4EF-297E-0544-8FDB-BA865739394A}"/>
              </a:ext>
            </a:extLst>
          </p:cNvPr>
          <p:cNvSpPr txBox="1"/>
          <p:nvPr/>
        </p:nvSpPr>
        <p:spPr>
          <a:xfrm>
            <a:off x="5091844" y="633439"/>
            <a:ext cx="1101718" cy="208934"/>
          </a:xfrm>
          <a:prstGeom prst="rect">
            <a:avLst/>
          </a:prstGeom>
          <a:noFill/>
        </p:spPr>
        <p:txBody>
          <a:bodyPr wrap="none" rtlCol="0">
            <a:spAutoFit/>
          </a:bodyPr>
          <a:lstStyle/>
          <a:p>
            <a:r>
              <a:rPr lang="en-NL" sz="720" dirty="0"/>
              <a:t>Ability to Innovate (I2A)</a:t>
            </a:r>
          </a:p>
        </p:txBody>
      </p:sp>
    </p:spTree>
    <p:extLst>
      <p:ext uri="{BB962C8B-B14F-4D97-AF65-F5344CB8AC3E}">
        <p14:creationId xmlns:p14="http://schemas.microsoft.com/office/powerpoint/2010/main" val="7382724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5937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6309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D58124E1-646A-9D46-81BB-5DACA7B70E9A}"/>
              </a:ext>
            </a:extLst>
          </p:cNvPr>
          <p:cNvSpPr/>
          <p:nvPr/>
        </p:nvSpPr>
        <p:spPr>
          <a:xfrm>
            <a:off x="1" y="68385"/>
            <a:ext cx="7775575" cy="5479805"/>
          </a:xfrm>
          <a:prstGeom prst="roundRect">
            <a:avLst>
              <a:gd name="adj" fmla="val 0"/>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12" name="Rectangle 11">
            <a:extLst>
              <a:ext uri="{FF2B5EF4-FFF2-40B4-BE49-F238E27FC236}">
                <a16:creationId xmlns:a16="http://schemas.microsoft.com/office/drawing/2014/main" id="{5054C59E-773E-0543-8F8A-6757A8E8C125}"/>
              </a:ext>
            </a:extLst>
          </p:cNvPr>
          <p:cNvSpPr/>
          <p:nvPr/>
        </p:nvSpPr>
        <p:spPr>
          <a:xfrm>
            <a:off x="634201" y="676130"/>
            <a:ext cx="6507169" cy="4106310"/>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8229">
              <a:solidFill>
                <a:schemeClr val="tx1"/>
              </a:solidFill>
              <a:latin typeface="Marvel" pitchFamily="2" charset="0"/>
            </a:endParaRPr>
          </a:p>
        </p:txBody>
      </p:sp>
      <p:sp>
        <p:nvSpPr>
          <p:cNvPr id="4" name="Triangle 3">
            <a:extLst>
              <a:ext uri="{FF2B5EF4-FFF2-40B4-BE49-F238E27FC236}">
                <a16:creationId xmlns:a16="http://schemas.microsoft.com/office/drawing/2014/main" id="{31391397-9583-1649-93D1-2E183E99AFBD}"/>
              </a:ext>
            </a:extLst>
          </p:cNvPr>
          <p:cNvSpPr/>
          <p:nvPr/>
        </p:nvSpPr>
        <p:spPr>
          <a:xfrm>
            <a:off x="-319816" y="949131"/>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6" name="Triangle 25">
            <a:extLst>
              <a:ext uri="{FF2B5EF4-FFF2-40B4-BE49-F238E27FC236}">
                <a16:creationId xmlns:a16="http://schemas.microsoft.com/office/drawing/2014/main" id="{54F6DD97-0D41-C643-8E3E-5ADC3418B8E1}"/>
              </a:ext>
            </a:extLst>
          </p:cNvPr>
          <p:cNvSpPr/>
          <p:nvPr/>
        </p:nvSpPr>
        <p:spPr>
          <a:xfrm>
            <a:off x="-319816" y="1592081"/>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7" name="Triangle 26">
            <a:extLst>
              <a:ext uri="{FF2B5EF4-FFF2-40B4-BE49-F238E27FC236}">
                <a16:creationId xmlns:a16="http://schemas.microsoft.com/office/drawing/2014/main" id="{AF6C5CDF-4B04-AC44-AA28-D34CE05B0F44}"/>
              </a:ext>
            </a:extLst>
          </p:cNvPr>
          <p:cNvSpPr/>
          <p:nvPr/>
        </p:nvSpPr>
        <p:spPr>
          <a:xfrm>
            <a:off x="-334760" y="2235032"/>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8" name="Triangle 27">
            <a:extLst>
              <a:ext uri="{FF2B5EF4-FFF2-40B4-BE49-F238E27FC236}">
                <a16:creationId xmlns:a16="http://schemas.microsoft.com/office/drawing/2014/main" id="{6BAB6629-BEA3-0F45-A825-3A147A0E6C5E}"/>
              </a:ext>
            </a:extLst>
          </p:cNvPr>
          <p:cNvSpPr/>
          <p:nvPr/>
        </p:nvSpPr>
        <p:spPr>
          <a:xfrm>
            <a:off x="-334760" y="2877982"/>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29" name="Triangle 28">
            <a:extLst>
              <a:ext uri="{FF2B5EF4-FFF2-40B4-BE49-F238E27FC236}">
                <a16:creationId xmlns:a16="http://schemas.microsoft.com/office/drawing/2014/main" id="{C4817735-F14F-244E-AC4E-3B263439659D}"/>
              </a:ext>
            </a:extLst>
          </p:cNvPr>
          <p:cNvSpPr/>
          <p:nvPr/>
        </p:nvSpPr>
        <p:spPr>
          <a:xfrm>
            <a:off x="-319816" y="3519575"/>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0" name="Triangle 29">
            <a:extLst>
              <a:ext uri="{FF2B5EF4-FFF2-40B4-BE49-F238E27FC236}">
                <a16:creationId xmlns:a16="http://schemas.microsoft.com/office/drawing/2014/main" id="{FE89E9E4-E8C3-984B-B1A5-338667B6F5B8}"/>
              </a:ext>
            </a:extLst>
          </p:cNvPr>
          <p:cNvSpPr/>
          <p:nvPr/>
        </p:nvSpPr>
        <p:spPr>
          <a:xfrm>
            <a:off x="-319816" y="4162525"/>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1" name="Triangle 30">
            <a:extLst>
              <a:ext uri="{FF2B5EF4-FFF2-40B4-BE49-F238E27FC236}">
                <a16:creationId xmlns:a16="http://schemas.microsoft.com/office/drawing/2014/main" id="{248D87B3-342C-444A-BD91-1636DD89D64F}"/>
              </a:ext>
            </a:extLst>
          </p:cNvPr>
          <p:cNvSpPr/>
          <p:nvPr/>
        </p:nvSpPr>
        <p:spPr>
          <a:xfrm>
            <a:off x="7455761" y="949131"/>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2" name="Triangle 31">
            <a:extLst>
              <a:ext uri="{FF2B5EF4-FFF2-40B4-BE49-F238E27FC236}">
                <a16:creationId xmlns:a16="http://schemas.microsoft.com/office/drawing/2014/main" id="{E0F639FA-3E36-204F-A19D-618D4A34F9D9}"/>
              </a:ext>
            </a:extLst>
          </p:cNvPr>
          <p:cNvSpPr/>
          <p:nvPr/>
        </p:nvSpPr>
        <p:spPr>
          <a:xfrm>
            <a:off x="7455761" y="1592081"/>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3" name="Triangle 32">
            <a:extLst>
              <a:ext uri="{FF2B5EF4-FFF2-40B4-BE49-F238E27FC236}">
                <a16:creationId xmlns:a16="http://schemas.microsoft.com/office/drawing/2014/main" id="{F1600DEA-971A-F144-A1D0-6A879217A7C9}"/>
              </a:ext>
            </a:extLst>
          </p:cNvPr>
          <p:cNvSpPr/>
          <p:nvPr/>
        </p:nvSpPr>
        <p:spPr>
          <a:xfrm>
            <a:off x="7440817" y="2235032"/>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4" name="Triangle 33">
            <a:extLst>
              <a:ext uri="{FF2B5EF4-FFF2-40B4-BE49-F238E27FC236}">
                <a16:creationId xmlns:a16="http://schemas.microsoft.com/office/drawing/2014/main" id="{0DCBD7D8-0ADD-5542-9CE4-CD377AAB9C5B}"/>
              </a:ext>
            </a:extLst>
          </p:cNvPr>
          <p:cNvSpPr/>
          <p:nvPr/>
        </p:nvSpPr>
        <p:spPr>
          <a:xfrm>
            <a:off x="7440817" y="2877982"/>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5" name="Triangle 34">
            <a:extLst>
              <a:ext uri="{FF2B5EF4-FFF2-40B4-BE49-F238E27FC236}">
                <a16:creationId xmlns:a16="http://schemas.microsoft.com/office/drawing/2014/main" id="{99A096DC-C570-1844-8D1C-ADD73B48A244}"/>
              </a:ext>
            </a:extLst>
          </p:cNvPr>
          <p:cNvSpPr/>
          <p:nvPr/>
        </p:nvSpPr>
        <p:spPr>
          <a:xfrm>
            <a:off x="7455761" y="3519575"/>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36" name="Triangle 35">
            <a:extLst>
              <a:ext uri="{FF2B5EF4-FFF2-40B4-BE49-F238E27FC236}">
                <a16:creationId xmlns:a16="http://schemas.microsoft.com/office/drawing/2014/main" id="{FB33549E-9D5A-D34D-B74D-5EB0E0016B2C}"/>
              </a:ext>
            </a:extLst>
          </p:cNvPr>
          <p:cNvSpPr/>
          <p:nvPr/>
        </p:nvSpPr>
        <p:spPr>
          <a:xfrm>
            <a:off x="7455761" y="4162525"/>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23"/>
          </a:p>
        </p:txBody>
      </p:sp>
      <p:sp>
        <p:nvSpPr>
          <p:cNvPr id="6" name="Title 5">
            <a:extLst>
              <a:ext uri="{FF2B5EF4-FFF2-40B4-BE49-F238E27FC236}">
                <a16:creationId xmlns:a16="http://schemas.microsoft.com/office/drawing/2014/main" id="{56CED900-8C4B-5D4C-B5F0-FCE4B4AB0C61}"/>
              </a:ext>
            </a:extLst>
          </p:cNvPr>
          <p:cNvSpPr>
            <a:spLocks noGrp="1"/>
          </p:cNvSpPr>
          <p:nvPr>
            <p:ph type="title"/>
          </p:nvPr>
        </p:nvSpPr>
        <p:spPr/>
        <p:txBody>
          <a:bodyPr/>
          <a:lstStyle/>
          <a:p>
            <a:r>
              <a:rPr lang="en-NL" sz="6800" dirty="0"/>
              <a:t>ABILI</a:t>
            </a:r>
            <a:r>
              <a:rPr lang="en-NL" sz="6800" spc="-150" dirty="0"/>
              <a:t>TY</a:t>
            </a:r>
            <a:r>
              <a:rPr lang="en-NL" sz="6800" spc="-300" dirty="0"/>
              <a:t> </a:t>
            </a:r>
            <a:r>
              <a:rPr lang="en-NL" sz="6800" dirty="0"/>
              <a:t>TO</a:t>
            </a:r>
            <a:r>
              <a:rPr lang="en-NL" sz="6800" spc="-300" dirty="0"/>
              <a:t> </a:t>
            </a:r>
            <a:r>
              <a:rPr lang="en-NL" sz="6800" dirty="0"/>
              <a:t>INNOVATE</a:t>
            </a:r>
          </a:p>
        </p:txBody>
      </p:sp>
      <p:sp>
        <p:nvSpPr>
          <p:cNvPr id="9" name="Text Placeholder 8">
            <a:extLst>
              <a:ext uri="{FF2B5EF4-FFF2-40B4-BE49-F238E27FC236}">
                <a16:creationId xmlns:a16="http://schemas.microsoft.com/office/drawing/2014/main" id="{C1902227-EC3C-E94E-871E-4ABE7BE2E3DF}"/>
              </a:ext>
            </a:extLst>
          </p:cNvPr>
          <p:cNvSpPr>
            <a:spLocks noGrp="1"/>
          </p:cNvSpPr>
          <p:nvPr>
            <p:ph type="body" sz="quarter" idx="10"/>
          </p:nvPr>
        </p:nvSpPr>
        <p:spPr/>
        <p:txBody>
          <a:bodyPr>
            <a:noAutofit/>
          </a:bodyPr>
          <a:lstStyle/>
          <a:p>
            <a:r>
              <a:rPr lang="en-GB" sz="1030" dirty="0" err="1">
                <a:solidFill>
                  <a:schemeClr val="bg1">
                    <a:lumMod val="50000"/>
                  </a:schemeClr>
                </a:solidFill>
              </a:rPr>
              <a:t>Innovatiekracht</a:t>
            </a:r>
            <a:r>
              <a:rPr lang="en-GB" sz="1030" dirty="0">
                <a:solidFill>
                  <a:schemeClr val="bg1">
                    <a:lumMod val="50000"/>
                  </a:schemeClr>
                </a:solidFill>
              </a:rPr>
              <a:t>: De </a:t>
            </a:r>
            <a:r>
              <a:rPr lang="en-GB" sz="1030" dirty="0" err="1">
                <a:solidFill>
                  <a:schemeClr val="bg1">
                    <a:lumMod val="50000"/>
                  </a:schemeClr>
                </a:solidFill>
              </a:rPr>
              <a:t>effectiviteit</a:t>
            </a:r>
            <a:r>
              <a:rPr lang="en-GB" sz="1030" dirty="0">
                <a:solidFill>
                  <a:schemeClr val="bg1">
                    <a:lumMod val="50000"/>
                  </a:schemeClr>
                </a:solidFill>
              </a:rPr>
              <a:t> van </a:t>
            </a:r>
            <a:r>
              <a:rPr lang="en-GB" sz="1030" dirty="0" err="1">
                <a:solidFill>
                  <a:schemeClr val="bg1">
                    <a:lumMod val="50000"/>
                  </a:schemeClr>
                </a:solidFill>
              </a:rPr>
              <a:t>een</a:t>
            </a:r>
            <a:r>
              <a:rPr lang="en-GB" sz="1030" dirty="0">
                <a:solidFill>
                  <a:schemeClr val="bg1">
                    <a:lumMod val="50000"/>
                  </a:schemeClr>
                </a:solidFill>
              </a:rPr>
              <a:t> </a:t>
            </a:r>
            <a:r>
              <a:rPr lang="en-GB" sz="1030" dirty="0" err="1">
                <a:solidFill>
                  <a:schemeClr val="bg1">
                    <a:lumMod val="50000"/>
                  </a:schemeClr>
                </a:solidFill>
              </a:rPr>
              <a:t>organisatie</a:t>
            </a:r>
            <a:r>
              <a:rPr lang="en-GB" sz="1030" dirty="0">
                <a:solidFill>
                  <a:schemeClr val="bg1">
                    <a:lumMod val="50000"/>
                  </a:schemeClr>
                </a:solidFill>
              </a:rPr>
              <a:t> om </a:t>
            </a:r>
            <a:r>
              <a:rPr lang="en-GB" sz="1030" dirty="0" err="1">
                <a:solidFill>
                  <a:schemeClr val="bg1">
                    <a:lumMod val="50000"/>
                  </a:schemeClr>
                </a:solidFill>
              </a:rPr>
              <a:t>nieuwe</a:t>
            </a:r>
            <a:r>
              <a:rPr lang="en-GB" sz="1030" dirty="0">
                <a:solidFill>
                  <a:schemeClr val="bg1">
                    <a:lumMod val="50000"/>
                  </a:schemeClr>
                </a:solidFill>
              </a:rPr>
              <a:t> </a:t>
            </a:r>
            <a:r>
              <a:rPr lang="en-GB" sz="1030" dirty="0" err="1">
                <a:solidFill>
                  <a:schemeClr val="bg1">
                    <a:lumMod val="50000"/>
                  </a:schemeClr>
                </a:solidFill>
              </a:rPr>
              <a:t>mogelijkheden</a:t>
            </a:r>
            <a:r>
              <a:rPr lang="en-GB" sz="1030" dirty="0">
                <a:solidFill>
                  <a:schemeClr val="bg1">
                    <a:lumMod val="50000"/>
                  </a:schemeClr>
                </a:solidFill>
              </a:rPr>
              <a:t> </a:t>
            </a:r>
            <a:r>
              <a:rPr lang="en-GB" sz="1030" dirty="0" err="1">
                <a:solidFill>
                  <a:schemeClr val="bg1">
                    <a:lumMod val="50000"/>
                  </a:schemeClr>
                </a:solidFill>
              </a:rPr>
              <a:t>te</a:t>
            </a:r>
            <a:r>
              <a:rPr lang="en-GB" sz="1030" dirty="0">
                <a:solidFill>
                  <a:schemeClr val="bg1">
                    <a:lumMod val="50000"/>
                  </a:schemeClr>
                </a:solidFill>
              </a:rPr>
              <a:t> </a:t>
            </a:r>
            <a:r>
              <a:rPr lang="en-GB" sz="1030" dirty="0" err="1">
                <a:solidFill>
                  <a:schemeClr val="bg1">
                    <a:lumMod val="50000"/>
                  </a:schemeClr>
                </a:solidFill>
              </a:rPr>
              <a:t>leveren</a:t>
            </a:r>
            <a:r>
              <a:rPr lang="en-GB" sz="1030" dirty="0">
                <a:solidFill>
                  <a:schemeClr val="bg1">
                    <a:lumMod val="50000"/>
                  </a:schemeClr>
                </a:solidFill>
              </a:rPr>
              <a:t> die </a:t>
            </a:r>
            <a:r>
              <a:rPr lang="en-GB" sz="1030" dirty="0" err="1">
                <a:solidFill>
                  <a:schemeClr val="bg1">
                    <a:lumMod val="50000"/>
                  </a:schemeClr>
                </a:solidFill>
              </a:rPr>
              <a:t>beter</a:t>
            </a:r>
            <a:r>
              <a:rPr lang="en-GB" sz="1030" dirty="0">
                <a:solidFill>
                  <a:schemeClr val="bg1">
                    <a:lumMod val="50000"/>
                  </a:schemeClr>
                </a:solidFill>
              </a:rPr>
              <a:t> </a:t>
            </a:r>
            <a:r>
              <a:rPr lang="en-GB" sz="1030" dirty="0" err="1">
                <a:solidFill>
                  <a:schemeClr val="bg1">
                    <a:lumMod val="50000"/>
                  </a:schemeClr>
                </a:solidFill>
              </a:rPr>
              <a:t>aan</a:t>
            </a:r>
            <a:r>
              <a:rPr lang="en-GB" sz="1030" dirty="0">
                <a:solidFill>
                  <a:schemeClr val="bg1">
                    <a:lumMod val="50000"/>
                  </a:schemeClr>
                </a:solidFill>
              </a:rPr>
              <a:t> de </a:t>
            </a:r>
            <a:r>
              <a:rPr lang="en-GB" sz="1030" dirty="0" err="1">
                <a:solidFill>
                  <a:schemeClr val="bg1">
                    <a:lumMod val="50000"/>
                  </a:schemeClr>
                </a:solidFill>
              </a:rPr>
              <a:t>behoefte</a:t>
            </a:r>
            <a:r>
              <a:rPr lang="en-GB" sz="1030" dirty="0">
                <a:solidFill>
                  <a:schemeClr val="bg1">
                    <a:lumMod val="50000"/>
                  </a:schemeClr>
                </a:solidFill>
              </a:rPr>
              <a:t> van </a:t>
            </a:r>
            <a:r>
              <a:rPr lang="en-GB" sz="1030" dirty="0" err="1">
                <a:solidFill>
                  <a:schemeClr val="bg1">
                    <a:lumMod val="50000"/>
                  </a:schemeClr>
                </a:solidFill>
              </a:rPr>
              <a:t>een</a:t>
            </a:r>
            <a:r>
              <a:rPr lang="en-GB" sz="1030" dirty="0">
                <a:solidFill>
                  <a:schemeClr val="bg1">
                    <a:lumMod val="50000"/>
                  </a:schemeClr>
                </a:solidFill>
              </a:rPr>
              <a:t> </a:t>
            </a:r>
            <a:r>
              <a:rPr lang="en-GB" sz="1030" dirty="0" err="1">
                <a:solidFill>
                  <a:schemeClr val="bg1">
                    <a:lumMod val="50000"/>
                  </a:schemeClr>
                </a:solidFill>
              </a:rPr>
              <a:t>klant</a:t>
            </a:r>
            <a:r>
              <a:rPr lang="en-GB" sz="1030" dirty="0">
                <a:solidFill>
                  <a:schemeClr val="bg1">
                    <a:lumMod val="50000"/>
                  </a:schemeClr>
                </a:solidFill>
              </a:rPr>
              <a:t> </a:t>
            </a:r>
            <a:r>
              <a:rPr lang="en-GB" sz="1030" dirty="0" err="1">
                <a:solidFill>
                  <a:schemeClr val="bg1">
                    <a:lumMod val="50000"/>
                  </a:schemeClr>
                </a:solidFill>
              </a:rPr>
              <a:t>voldoen</a:t>
            </a:r>
            <a:endParaRPr lang="en-NL" sz="1030" dirty="0">
              <a:solidFill>
                <a:schemeClr val="bg1">
                  <a:lumMod val="50000"/>
                </a:schemeClr>
              </a:solidFill>
            </a:endParaRPr>
          </a:p>
        </p:txBody>
      </p:sp>
    </p:spTree>
    <p:extLst>
      <p:ext uri="{BB962C8B-B14F-4D97-AF65-F5344CB8AC3E}">
        <p14:creationId xmlns:p14="http://schemas.microsoft.com/office/powerpoint/2010/main" val="3135973412"/>
      </p:ext>
    </p:extLst>
  </p:cSld>
  <p:clrMapOvr>
    <a:masterClrMapping/>
  </p:clrMapOvr>
</p:sld>
</file>

<file path=ppt/theme/theme1.xml><?xml version="1.0" encoding="utf-8"?>
<a:theme xmlns:a="http://schemas.openxmlformats.org/drawingml/2006/main" name="SF PPT Theme cardset">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F PPT Theme cardset" id="{30C75FE9-BF55-AE42-BE10-DA3A2AF594E7}" vid="{C4515CDE-E0CC-594A-84BC-06FA92835B7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SF PPT Theme cardset</Template>
  <TotalTime>1483</TotalTime>
  <Words>1818</Words>
  <Application>Microsoft Macintosh PowerPoint</Application>
  <PresentationFormat>Custom</PresentationFormat>
  <Paragraphs>166</Paragraphs>
  <Slides>76</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76</vt:i4>
      </vt:variant>
    </vt:vector>
  </HeadingPairs>
  <TitlesOfParts>
    <vt:vector size="84" baseType="lpstr">
      <vt:lpstr>Ubuntu</vt:lpstr>
      <vt:lpstr>Calibri</vt:lpstr>
      <vt:lpstr>Ubuntu Light</vt:lpstr>
      <vt:lpstr>Marvel</vt:lpstr>
      <vt:lpstr>Arial</vt:lpstr>
      <vt:lpstr>Segoe UI</vt:lpstr>
      <vt:lpstr>Calibri Light</vt:lpstr>
      <vt:lpstr>SF PPT Theme cardset</vt:lpstr>
      <vt:lpstr>PowerPoint Presentation</vt:lpstr>
      <vt:lpstr>FACILITEER HET SPEL</vt:lpstr>
      <vt:lpstr>CURRENT VALUE</vt:lpstr>
      <vt:lpstr>PowerPoint Presentation</vt:lpstr>
      <vt:lpstr>UNREALIZED VALUE</vt:lpstr>
      <vt:lpstr>PowerPoint Presentation</vt:lpstr>
      <vt:lpstr>TIME TO MARKET</vt:lpstr>
      <vt:lpstr>PowerPoint Presentation</vt:lpstr>
      <vt:lpstr>ABILITY TO INNOVATE</vt:lpstr>
      <vt:lpstr>PowerPoint Presentation</vt:lpstr>
      <vt:lpstr>Klanttevredenheid</vt:lpstr>
      <vt:lpstr>Klanttevredenheid</vt:lpstr>
      <vt:lpstr>Defecten-trends</vt:lpstr>
      <vt:lpstr>Defecten-trends</vt:lpstr>
      <vt:lpstr>Kostenpercentage</vt:lpstr>
      <vt:lpstr>Kostenpercentage</vt:lpstr>
      <vt:lpstr>Faalratio van wijzigingen</vt:lpstr>
      <vt:lpstr>Faalratio van wijzigingen</vt:lpstr>
      <vt:lpstr>Aantal geïnstalleerde versies</vt:lpstr>
      <vt:lpstr>Aantal geïnstalleerde versies</vt:lpstr>
      <vt:lpstr>Gewenste klantervaring of  -tevredenheid</vt:lpstr>
      <vt:lpstr>Gewenste klantervaring of  -tevredenheid</vt:lpstr>
      <vt:lpstr>Belemmerings-periode</vt:lpstr>
      <vt:lpstr>Belemmerings-periode</vt:lpstr>
      <vt:lpstr>Bouw- en integratiefrequentie</vt:lpstr>
      <vt:lpstr>Bouw- en integratiefrequentie</vt:lpstr>
      <vt:lpstr>Omschakeltijd</vt:lpstr>
      <vt:lpstr>Omschakeltijd</vt:lpstr>
      <vt:lpstr>Aantal productiefouten</vt:lpstr>
      <vt:lpstr>Aantal productiefouten</vt:lpstr>
      <vt:lpstr>Release-stabilisatieperiode</vt:lpstr>
      <vt:lpstr>Release-stabilisatieperiode</vt:lpstr>
      <vt:lpstr>Aanlooptijd voor codewijzigingen </vt:lpstr>
      <vt:lpstr>Aanlooptijd voor codewijzigingen </vt:lpstr>
      <vt:lpstr>Marktaandeel</vt:lpstr>
      <vt:lpstr>Marktaandeel</vt:lpstr>
      <vt:lpstr>Doorlooptijd</vt:lpstr>
      <vt:lpstr>Doorlooptijd</vt:lpstr>
      <vt:lpstr>Leerperiode</vt:lpstr>
      <vt:lpstr>Leerperiode</vt:lpstr>
      <vt:lpstr>Medewerker-tevredenheid</vt:lpstr>
      <vt:lpstr>Medewerker-tevredenheid</vt:lpstr>
      <vt:lpstr>Productgebruik</vt:lpstr>
      <vt:lpstr>Productgebruik</vt:lpstr>
      <vt:lpstr>Omzet per medewerker</vt:lpstr>
      <vt:lpstr>Omzet per medewerker</vt:lpstr>
      <vt:lpstr>Gemiddelde Reparatietijd</vt:lpstr>
      <vt:lpstr>Gemiddelde Reparatietijd</vt:lpstr>
      <vt:lpstr>Aanlooptijd</vt:lpstr>
      <vt:lpstr>Aanlooptijd</vt:lpstr>
      <vt:lpstr>Innovatieratio</vt:lpstr>
      <vt:lpstr>Innovatieratio</vt:lpstr>
      <vt:lpstr>Focustijd</vt:lpstr>
      <vt:lpstr>Focustijd</vt:lpstr>
      <vt:lpstr>Uitrolfrequentie</vt:lpstr>
      <vt:lpstr>Uitrolfrequentie</vt:lpstr>
      <vt:lpstr>Technische Schuld</vt:lpstr>
      <vt:lpstr>Technische Schuld</vt:lpstr>
      <vt:lpstr>Hersteltijd</vt:lpstr>
      <vt:lpstr>Hersteltijd</vt:lpstr>
      <vt:lpstr>Aantal actieve product (broncode) varianten</vt:lpstr>
      <vt:lpstr>Aantal actieve product (broncode) varianten</vt:lpstr>
      <vt:lpstr>Tijd benodigd voor het samenvoegen van broncode</vt:lpstr>
      <vt:lpstr>Tijd benodigd voor het samenvoegen van broncode</vt:lpstr>
      <vt:lpstr>Tijd besteed aan Context-schakelen</vt:lpstr>
      <vt:lpstr>Tijd besteed aan Context-schakelen</vt:lpstr>
      <vt:lpstr>Kloof in de klant- of gebruikers-tevredenheid</vt:lpstr>
      <vt:lpstr>Kloof in de klant- of gebruikers-tevredenheid</vt:lpstr>
      <vt:lpstr>Meet geen productie, maar meet het effect</vt:lpstr>
      <vt:lpstr>PowerPoint Presentation</vt:lpstr>
      <vt:lpstr>Het gaat niet om de metingen, maar om de inzichten</vt:lpstr>
      <vt:lpstr>PowerPoint Presentation</vt:lpstr>
      <vt:lpstr>Leer meer over Evidence Based Management op http://scrum.org/EBM</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Chee-Hong Hsia</dc:creator>
  <cp:lastModifiedBy>Sjoerd Kranendonk</cp:lastModifiedBy>
  <cp:revision>284</cp:revision>
  <dcterms:created xsi:type="dcterms:W3CDTF">2020-03-02T18:23:14Z</dcterms:created>
  <dcterms:modified xsi:type="dcterms:W3CDTF">2022-05-25T21:52:35Z</dcterms:modified>
</cp:coreProperties>
</file>